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4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94"/>
  </p:normalViewPr>
  <p:slideViewPr>
    <p:cSldViewPr snapToGrid="0">
      <p:cViewPr varScale="1">
        <p:scale>
          <a:sx n="117" d="100"/>
          <a:sy n="117" d="100"/>
        </p:scale>
        <p:origin x="5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4A00B-17E9-784B-737D-86B12D433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E3763-B1A7-082A-55C0-5ABA9DB72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F0434-B3DF-7313-DA3B-CF339E9F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73326-930F-578D-43B2-80AD83A66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EDE1D-F194-270B-4DEE-0EE09B92F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09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FD663-69C5-2A07-3BEC-C9C281581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DFDDC2-89DB-924C-AB7B-328DEA287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FE405-941F-AE61-F748-1F6C3C14C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828B4-F624-16D9-7561-49E5B978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DED18-79D4-0104-70ED-62C5A0191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5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6425E1-AEBD-FDC4-59EF-23D6E6462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FBA882-1A2C-05F7-EBCA-3E5ED39D0C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0662B-4287-CADD-1C65-931611E5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72A0D-6164-B384-AD44-8387B6771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C1622-5107-C39A-9F91-A6653B6B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11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C7EFA-5ECB-BDFE-5313-59D070A27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A86F3-5A93-EC39-9C7D-490ECF962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CC0F2-8659-5DB3-6B69-DF593904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55B8F-9A14-C69F-3F85-4EE915E95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92539-4A37-3C9C-0D85-CAE793237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53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DDDF-6196-20E3-4616-55C93AE79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78615-B4DE-44EE-F18A-69EBF3D50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172921-E579-9A6A-4E64-FB4C3DFB0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923B6-6B5A-6ECF-5CA4-F0F9C4288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940D3-1BB5-DE8C-ADC4-71C1B58E6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97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2DA59-0BEB-8B1F-A890-1AA94583C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C2260-EE93-D0E7-D67E-18FFC2297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2D19E-7985-91E8-01B4-783AE93381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8EE8D7-8336-B44A-118A-D1AD15246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FB492-9276-2BB4-984C-9C686C4E5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B7BFA-9CA0-C3AD-2B25-20E44AA93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687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29FA7-BFBF-0A7B-61F5-0253318C6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26337A-CC94-2320-7592-A96487F1C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4CB90B-6358-1EE0-24C6-40CD949E3F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CE38F2-5FCE-3C4D-AEE0-12CF69DC37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37161B-BCF9-7999-28E7-2DC74F76C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A9877C-8755-420B-85F7-AB3D5AFA5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0708A7-BF73-F6F1-A334-FEEF191A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E01B49-4034-3C8B-912B-DFD11CEF2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45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17709-C4D4-A215-0D9F-C76AB1544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60C7D1-F285-FF8A-3BC7-178EE7C16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D2FF3-B93A-B591-C0DB-73AE75FD3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AC7354-5785-A75B-E87C-E39713C02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15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D6A097-B6CF-4695-8261-FF20BECBC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B99549-9975-9114-3544-7D1F9F22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A5C3E-9CF5-34E4-8DAE-0E0080FCD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59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3CA1B-B7A6-73A4-307A-63116F485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188C2-1BA8-9F7A-0563-3DD1D9D56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4F7DDF-F589-7B8B-C30E-036A10EE5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C8DE31-0AA9-3782-E7CD-FA57AFC36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A44AE-5503-E999-47B1-C44E8EF53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1A8A7-58E1-93FB-D91B-2F7A9E1F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5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6977C-A1F5-BF98-0A7E-C61A27FAD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DDBAD7-BF65-6C26-A838-5A07C73D7D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E1E116-FA82-3F28-5BB9-7A46EC401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25BBCA-F301-E3EF-6C22-19EA61842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5199D-904B-5B5A-C910-9AD19B3F6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2EDF8-F21C-CA64-246C-7F93F0F71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969E78-7A97-724F-D3AF-2681006FB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FA7FB-3246-05BC-1EEF-572E819F7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B863E-7262-488F-FBD3-503B163B75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DB5A2B-D871-3449-BED8-C91517215D8B}" type="datetimeFigureOut">
              <a:rPr lang="en-US" smtClean="0"/>
              <a:t>10/18/24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ACE748-5483-A2BE-A4B1-A695B6A2F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1EE735-2593-0B0B-1E0B-6984DFE9FD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F3ECFA-5896-2241-BD77-BD8C3FA9D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75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7DB68-F407-6E98-158B-32FCC0587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83" y="-9373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/>
              <a:t>Special issue: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A63D7EC-CE9E-4080-E7C4-22AA4D6ECA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3583" y="153835"/>
            <a:ext cx="9128417" cy="1011387"/>
          </a:xfrm>
        </p:spPr>
      </p:pic>
      <p:pic>
        <p:nvPicPr>
          <p:cNvPr id="7" name="Picture 6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51F47849-D432-570E-F2D1-02F626C861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452" y="1182501"/>
            <a:ext cx="9036048" cy="2458336"/>
          </a:xfrm>
          <a:prstGeom prst="rect">
            <a:avLst/>
          </a:prstGeom>
        </p:spPr>
      </p:pic>
      <p:pic>
        <p:nvPicPr>
          <p:cNvPr id="9" name="Picture 8" descr="A list of students&#10;&#10;Description automatically generated with medium confidence">
            <a:extLst>
              <a:ext uri="{FF2B5EF4-FFF2-40B4-BE49-F238E27FC236}">
                <a16:creationId xmlns:a16="http://schemas.microsoft.com/office/drawing/2014/main" id="{9F7F3BC0-2DB1-2358-0C3E-749CB5B99D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2729" y="2677218"/>
            <a:ext cx="3659774" cy="360595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303918A-09AC-7E24-5CC0-CDB2A8272EA4}"/>
              </a:ext>
            </a:extLst>
          </p:cNvPr>
          <p:cNvSpPr txBox="1"/>
          <p:nvPr/>
        </p:nvSpPr>
        <p:spPr>
          <a:xfrm>
            <a:off x="298452" y="3596010"/>
            <a:ext cx="854074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000">
                <a:solidFill>
                  <a:srgbClr val="1C1D1E"/>
                </a:solidFill>
                <a:latin typeface="Open Sans" panose="020F0502020204030204" pitchFamily="34" charset="0"/>
              </a:rPr>
              <a:t>Call for </a:t>
            </a:r>
            <a:r>
              <a:rPr lang="en-AU" sz="2000" b="0" i="0" u="none" strike="noStrike">
                <a:solidFill>
                  <a:srgbClr val="1C1D1E"/>
                </a:solidFill>
                <a:effectLst/>
                <a:latin typeface="Open Sans" panose="020F0502020204030204" pitchFamily="34" charset="0"/>
              </a:rPr>
              <a:t>original studies that describe </a:t>
            </a:r>
            <a:r>
              <a:rPr lang="en-AU" sz="2000" i="0" u="none" strike="noStrike">
                <a:solidFill>
                  <a:srgbClr val="1C1D1E"/>
                </a:solidFill>
                <a:effectLst/>
                <a:latin typeface="Open Sans" panose="020F0502020204030204" pitchFamily="34" charset="0"/>
              </a:rPr>
              <a:t>evolutionary research on wild or managed insect pollinators and their pathogens, with relevance </a:t>
            </a:r>
            <a:r>
              <a:rPr lang="en-AU" sz="2000" b="0" i="0" u="none" strike="noStrike">
                <a:solidFill>
                  <a:srgbClr val="1C1D1E"/>
                </a:solidFill>
                <a:effectLst/>
                <a:latin typeface="Open Sans" panose="020F0502020204030204" pitchFamily="34" charset="0"/>
              </a:rPr>
              <a:t>for improving management strategies.</a:t>
            </a:r>
            <a:endParaRPr lang="en-US" sz="2000"/>
          </a:p>
        </p:txBody>
      </p:sp>
      <p:pic>
        <p:nvPicPr>
          <p:cNvPr id="13" name="Picture 12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A6FB6702-BCE6-5D47-2A47-56B67733B1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62616" y="1200898"/>
            <a:ext cx="1610017" cy="753625"/>
          </a:xfrm>
          <a:prstGeom prst="rect">
            <a:avLst/>
          </a:prstGeom>
        </p:spPr>
      </p:pic>
      <p:pic>
        <p:nvPicPr>
          <p:cNvPr id="15" name="Picture 14" descr="A cover climbing a tree&#10;&#10;Description automatically generated">
            <a:extLst>
              <a:ext uri="{FF2B5EF4-FFF2-40B4-BE49-F238E27FC236}">
                <a16:creationId xmlns:a16="http://schemas.microsoft.com/office/drawing/2014/main" id="{DED5F5A7-A8C9-35BC-4B83-C4D88C1E67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99433" y="1990199"/>
            <a:ext cx="1473200" cy="1981200"/>
          </a:xfrm>
          <a:prstGeom prst="rect">
            <a:avLst/>
          </a:prstGeom>
        </p:spPr>
      </p:pic>
      <p:pic>
        <p:nvPicPr>
          <p:cNvPr id="17" name="Picture 16" descr="A collage of bees on flowers&#10;&#10;Description automatically generated">
            <a:extLst>
              <a:ext uri="{FF2B5EF4-FFF2-40B4-BE49-F238E27FC236}">
                <a16:creationId xmlns:a16="http://schemas.microsoft.com/office/drawing/2014/main" id="{350E3410-7178-9694-8AFC-CDAB450ADD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03612" y="4775255"/>
            <a:ext cx="3965388" cy="1878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607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Office Theme</vt:lpstr>
      <vt:lpstr>Special issue: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Rachael Dudaniec</dc:creator>
  <cp:lastModifiedBy>Rachael Dudaniec</cp:lastModifiedBy>
  <cp:revision>1</cp:revision>
  <dcterms:created xsi:type="dcterms:W3CDTF">2024-10-17T23:33:51Z</dcterms:created>
  <dcterms:modified xsi:type="dcterms:W3CDTF">2024-10-17T23:34:27Z</dcterms:modified>
</cp:coreProperties>
</file>