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57" r:id="rId3"/>
    <p:sldId id="258" r:id="rId4"/>
    <p:sldId id="267" r:id="rId5"/>
    <p:sldId id="268" r:id="rId6"/>
    <p:sldId id="269" r:id="rId7"/>
    <p:sldId id="270" r:id="rId8"/>
    <p:sldId id="271" r:id="rId9"/>
    <p:sldId id="272" r:id="rId10"/>
    <p:sldId id="275" r:id="rId11"/>
    <p:sldId id="274" r:id="rId12"/>
    <p:sldId id="273" r:id="rId13"/>
    <p:sldId id="277" r:id="rId14"/>
    <p:sldId id="278" r:id="rId15"/>
    <p:sldId id="279" r:id="rId16"/>
    <p:sldId id="280" r:id="rId17"/>
    <p:sldId id="281" r:id="rId18"/>
    <p:sldId id="282" r:id="rId19"/>
    <p:sldId id="284" r:id="rId20"/>
    <p:sldId id="283" r:id="rId21"/>
    <p:sldId id="285" r:id="rId22"/>
    <p:sldId id="286" r:id="rId23"/>
    <p:sldId id="287" r:id="rId24"/>
    <p:sldId id="288" r:id="rId25"/>
    <p:sldId id="261" r:id="rId26"/>
    <p:sldId id="263" r:id="rId27"/>
    <p:sldId id="264" r:id="rId28"/>
    <p:sldId id="289" r:id="rId29"/>
    <p:sldId id="290" r:id="rId30"/>
    <p:sldId id="291" r:id="rId31"/>
    <p:sldId id="292" r:id="rId32"/>
    <p:sldId id="293" r:id="rId33"/>
    <p:sldId id="296" r:id="rId34"/>
    <p:sldId id="295" r:id="rId35"/>
    <p:sldId id="294" r:id="rId36"/>
    <p:sldId id="297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e Baltz" initials="LB" lastIdx="2" clrIdx="0">
    <p:extLst>
      <p:ext uri="{19B8F6BF-5375-455C-9EA6-DF929625EA0E}">
        <p15:presenceInfo xmlns:p15="http://schemas.microsoft.com/office/powerpoint/2012/main" userId="3fe19721b727544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2999" autoAdjust="0"/>
  </p:normalViewPr>
  <p:slideViewPr>
    <p:cSldViewPr snapToGrid="0" showGuides="1">
      <p:cViewPr>
        <p:scale>
          <a:sx n="56" d="100"/>
          <a:sy n="56" d="100"/>
        </p:scale>
        <p:origin x="1068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9F5F45-DF52-4D4B-93B7-F3C87F33C1F5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AAE3F2-C045-446A-B98B-33BDF5FD44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803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7078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281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8151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1990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14048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67560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5212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427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48843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8370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686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921785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43465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24498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1322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46657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778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68302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5946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2191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392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6164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778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AAE3F2-C045-446A-B98B-33BDF5FD449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3418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420C2-A4C2-90B8-0A97-D8A3357828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760737-D1A3-DDD9-273B-9CD3C61E3F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ECB81A-4ED8-8C7C-8CF9-540CCDA69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789A-A482-4242-AA29-6BCD2E37735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E5B02-BC90-E7E9-7C62-EFE639786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F98D29-3D0F-FF87-1194-B9BE0123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9013-DC11-4D3E-9895-B16982E62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617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7409D9-C815-537B-D46C-0562E3D6E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C9B609-FA03-43A7-DF70-C601ACCDE2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3AE77-FF09-885A-8B30-6248F3270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789A-A482-4242-AA29-6BCD2E37735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EB1A8F-0026-83D9-672C-F1F530F6C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B5862-D39E-E731-B20B-3AD1363CB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9013-DC11-4D3E-9895-B16982E62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3638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0D485E-6CE0-6F6F-33F1-0387F5DE6D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0FB808B-2052-6510-8AB2-51CEEA8E47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15E9D-A43D-25DE-DB39-57751D34C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789A-A482-4242-AA29-6BCD2E37735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8E06AF-2AD7-D561-0B4B-8FA5FA019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A497FC-5790-DBC6-5636-B52DD8D39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9013-DC11-4D3E-9895-B16982E62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6372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FA0DB-656E-EDB2-C59D-54E4C0270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0CCD7-7AE9-A05C-43D8-A0EC67A4A8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71BEA2-E69C-8F8D-3753-CF7E49392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789A-A482-4242-AA29-6BCD2E37735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772881-8D35-0983-2DAD-D6A19B31D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B447B5-F390-1461-ECFD-8E12147A8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9013-DC11-4D3E-9895-B16982E62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3463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F24E17-A90D-0A9D-C5EB-996CB3900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366F2-76BA-AE01-6347-5067040376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559B5A-0B6A-2664-25D4-28DA1251B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789A-A482-4242-AA29-6BCD2E37735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706C87-9B6C-48D2-9865-546FBC4D6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0EE81-9BC4-79A7-2954-00BE7078EF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9013-DC11-4D3E-9895-B16982E62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552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D89E9-E88D-9823-CFC9-D53C75967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5C4C3F-E048-FB91-AD9E-B9EFA0B329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2CC719-032B-4487-DB87-838B7E7338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5A273-3D1D-5943-584C-850D36BF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789A-A482-4242-AA29-6BCD2E37735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C4111-80F3-4854-BE79-024930FB2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DDDA0E-BE93-CCA0-A390-8A6E5CFFE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9013-DC11-4D3E-9895-B16982E62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4651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F1500-B945-F8CB-5A04-681DA49FC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3FB1B-0632-95F3-92FC-420D10468A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21F41A-C7BF-D6BA-78A3-D123377F4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0F63AB-D71D-1B3E-3582-4593528697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23C9E3-646D-3047-F44E-51A5B83B69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E9D3A25-3EB0-DA9D-DED7-B3FF26569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789A-A482-4242-AA29-6BCD2E37735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E00A16-104F-C023-7773-6F6EFEE03A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9B26DC-7B6A-1357-87F6-19F2AD141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9013-DC11-4D3E-9895-B16982E62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3379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10B36-7DA8-87EB-610D-7DFBD3B87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4A0C93-FB41-C232-10D3-5D981F2A1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789A-A482-4242-AA29-6BCD2E37735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2E9902-C92D-612F-7791-8A22DC041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769175-B19A-18A9-3F4B-5F789716D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9013-DC11-4D3E-9895-B16982E62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261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5206A0-E6E8-C448-1E07-7F03A14D5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789A-A482-4242-AA29-6BCD2E37735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830FAC-199D-E3F2-0448-276DDACD0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93311E-EC73-126D-C99F-6C39A5EAF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9013-DC11-4D3E-9895-B16982E62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715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285B3A-86DC-AB77-418F-8CA73A36D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872A58-D2DC-AC59-DB1F-537677D42D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DC0134-16F4-0AB1-15A2-9583C6998A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FA6AF0-0B69-C980-A3AE-32474A21C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789A-A482-4242-AA29-6BCD2E37735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2AC27-7A92-F835-AF9D-A5DCAD246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FDFF0D-82D2-9F9D-CF5F-58A56B3F8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9013-DC11-4D3E-9895-B16982E62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8205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8752FD-FFC6-E8E8-9291-733D2BB3CE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7FA58C-B02F-4028-03F7-3958C46666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0EC517-F142-1462-6375-52B40BBD3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58A6AF-D728-7C76-AA63-F86C8B09D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2789A-A482-4242-AA29-6BCD2E37735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034B4E-0A62-DBA0-5671-D7EE0C363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44A282-CB4A-CB24-52C9-1BBF47F83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89013-DC11-4D3E-9895-B16982E62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560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F6D7D3-815A-F3B6-E27D-805391BF1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80FC2-A216-16B3-1154-00CFB6B7A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56964-14B0-4F9F-E5C5-91F106FA34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2789A-A482-4242-AA29-6BCD2E377358}" type="datetimeFigureOut">
              <a:rPr lang="en-GB" smtClean="0"/>
              <a:t>02/02/2024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5ABE8E-0FC0-0B3B-B376-60A63FC195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E88B6-D490-BC17-24F0-A9C92EDC51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89013-DC11-4D3E-9895-B16982E621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500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irected Acyclic Graph (DAG), showing the causal relationships of ...">
            <a:extLst>
              <a:ext uri="{FF2B5EF4-FFF2-40B4-BE49-F238E27FC236}">
                <a16:creationId xmlns:a16="http://schemas.microsoft.com/office/drawing/2014/main" id="{6489C6ED-E6CA-D64C-538B-C53B5F9779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4" r="263"/>
          <a:stretch/>
        </p:blipFill>
        <p:spPr bwMode="auto">
          <a:xfrm>
            <a:off x="879316" y="-369185"/>
            <a:ext cx="10901557" cy="7758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830A29B-018E-FE73-827F-8C201A9DCD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tructural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quation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b="1" u="sng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odelling 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CEE2B-6407-8585-94A6-1699BD6A1F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320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0B32EBF-CF89-2440-A6E4-A4EF95ED66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83990" y="3597275"/>
            <a:ext cx="3400425" cy="28479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A729D3-C32E-1CDA-9182-043A8828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412750"/>
            <a:ext cx="11353800" cy="1325563"/>
          </a:xfrm>
        </p:spPr>
        <p:txBody>
          <a:bodyPr/>
          <a:lstStyle/>
          <a:p>
            <a:pPr algn="ctr"/>
            <a:r>
              <a:rPr lang="de-DE" dirty="0"/>
              <a:t>Basics – 8 </a:t>
            </a:r>
            <a:r>
              <a:rPr lang="de-DE" dirty="0" err="1"/>
              <a:t>rules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 </a:t>
            </a:r>
            <a:r>
              <a:rPr lang="de-DE" dirty="0" err="1"/>
              <a:t>coefficients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856FA-19A3-8DBD-106C-83F3A4E78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6875"/>
            <a:ext cx="10515600" cy="3057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rgbClr val="333333"/>
                </a:solidFill>
                <a:latin typeface="Helvetica Neue"/>
              </a:rPr>
              <a:t>Rule 6: </a:t>
            </a:r>
            <a:r>
              <a:rPr lang="en-GB" dirty="0" err="1">
                <a:solidFill>
                  <a:srgbClr val="333333"/>
                </a:solidFill>
                <a:latin typeface="Helvetica Neue"/>
              </a:rPr>
              <a:t>Unanalyzed</a:t>
            </a:r>
            <a:r>
              <a:rPr lang="en-GB" dirty="0">
                <a:solidFill>
                  <a:srgbClr val="333333"/>
                </a:solidFill>
                <a:latin typeface="Helvetica Neue"/>
              </a:rPr>
              <a:t> (residual) correlations among two endogenous variables are their partial correlations</a:t>
            </a:r>
          </a:p>
          <a:p>
            <a:pPr lvl="1"/>
            <a:r>
              <a:rPr lang="en-GB" dirty="0">
                <a:solidFill>
                  <a:srgbClr val="333333"/>
                </a:solidFill>
                <a:latin typeface="Helvetica Neue"/>
              </a:rPr>
              <a:t>the two endogenous variables are said to be </a:t>
            </a:r>
            <a:r>
              <a:rPr lang="en-GB" i="1" dirty="0">
                <a:solidFill>
                  <a:srgbClr val="333333"/>
                </a:solidFill>
                <a:latin typeface="Helvetica Neue"/>
              </a:rPr>
              <a:t>conditionally independent </a:t>
            </a:r>
            <a:r>
              <a:rPr lang="en-GB" dirty="0">
                <a:solidFill>
                  <a:srgbClr val="333333"/>
                </a:solidFill>
                <a:latin typeface="Helvetica Neue"/>
              </a:rPr>
              <a:t>i</a:t>
            </a:r>
            <a:r>
              <a:rPr lang="en-GB" b="0" dirty="0">
                <a:solidFill>
                  <a:srgbClr val="333333"/>
                </a:solidFill>
                <a:effectLst/>
                <a:latin typeface="Helvetica Neue"/>
              </a:rPr>
              <a:t>f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the presence of 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x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in-R"/>
              </a:rPr>
              <a:t>1 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explains all of the variation in 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y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in-R"/>
              </a:rPr>
              <a:t>1 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and 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y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in-R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475723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729D3-C32E-1CDA-9182-043A8828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412750"/>
            <a:ext cx="11353800" cy="1325563"/>
          </a:xfrm>
        </p:spPr>
        <p:txBody>
          <a:bodyPr/>
          <a:lstStyle/>
          <a:p>
            <a:pPr algn="ctr"/>
            <a:r>
              <a:rPr lang="de-DE" dirty="0"/>
              <a:t>Basics – 8 </a:t>
            </a:r>
            <a:r>
              <a:rPr lang="de-DE" dirty="0" err="1"/>
              <a:t>rules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 </a:t>
            </a:r>
            <a:r>
              <a:rPr lang="de-DE" dirty="0" err="1"/>
              <a:t>coefficients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856FA-19A3-8DBD-106C-83F3A4E78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6875"/>
            <a:ext cx="10515600" cy="3057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rgbClr val="333333"/>
                </a:solidFill>
                <a:latin typeface="Helvetica Neue"/>
              </a:rPr>
              <a:t>Rule 7: </a:t>
            </a:r>
            <a:r>
              <a:rPr lang="en-GB" dirty="0">
                <a:solidFill>
                  <a:srgbClr val="333333"/>
                </a:solidFill>
                <a:latin typeface="Helvetica Neue"/>
              </a:rPr>
              <a:t>The total effect one variable has another is the sum of its direct and indirect effects</a:t>
            </a:r>
          </a:p>
          <a:p>
            <a:pPr lvl="1"/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the total effect of 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x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in-R"/>
              </a:rPr>
              <a:t>1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 on 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y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in-R"/>
              </a:rPr>
              <a:t>2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 includes the direct effect as well as the indirect effect mediated by 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y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in-R"/>
              </a:rPr>
              <a:t>1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5D04EF-F916-7D6F-9961-9D1218778C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96972" y="3429000"/>
            <a:ext cx="8231103" cy="256698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C43243-E107-55FD-DB31-659632879CF8}"/>
              </a:ext>
            </a:extLst>
          </p:cNvPr>
          <p:cNvSpPr txBox="1"/>
          <p:nvPr/>
        </p:nvSpPr>
        <p:spPr>
          <a:xfrm>
            <a:off x="4128530" y="4634557"/>
            <a:ext cx="110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a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386833-887B-610F-6A42-C830CE1B894A}"/>
              </a:ext>
            </a:extLst>
          </p:cNvPr>
          <p:cNvSpPr txBox="1"/>
          <p:nvPr/>
        </p:nvSpPr>
        <p:spPr>
          <a:xfrm>
            <a:off x="7308610" y="4634557"/>
            <a:ext cx="110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b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B7B8CF-6888-C333-F48B-C4202DFB9B3D}"/>
              </a:ext>
            </a:extLst>
          </p:cNvPr>
          <p:cNvSpPr txBox="1"/>
          <p:nvPr/>
        </p:nvSpPr>
        <p:spPr>
          <a:xfrm>
            <a:off x="5904059" y="3134042"/>
            <a:ext cx="110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c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8CCF8CC-9E34-DBF2-EE15-D648EECAB225}"/>
              </a:ext>
            </a:extLst>
          </p:cNvPr>
          <p:cNvSpPr txBox="1"/>
          <p:nvPr/>
        </p:nvSpPr>
        <p:spPr>
          <a:xfrm>
            <a:off x="2866768" y="6167393"/>
            <a:ext cx="46832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Total </a:t>
            </a:r>
            <a:r>
              <a:rPr lang="de-DE" dirty="0" err="1"/>
              <a:t>effect</a:t>
            </a:r>
            <a:r>
              <a:rPr lang="de-DE" dirty="0"/>
              <a:t> x1-&gt;y2 = (a*b) + 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56046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729D3-C32E-1CDA-9182-043A8828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412750"/>
            <a:ext cx="11353800" cy="1325563"/>
          </a:xfrm>
        </p:spPr>
        <p:txBody>
          <a:bodyPr/>
          <a:lstStyle/>
          <a:p>
            <a:pPr algn="ctr"/>
            <a:r>
              <a:rPr lang="de-DE" dirty="0"/>
              <a:t>Basics – 8 </a:t>
            </a:r>
            <a:r>
              <a:rPr lang="de-DE" dirty="0" err="1"/>
              <a:t>rules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 </a:t>
            </a:r>
            <a:r>
              <a:rPr lang="de-DE" dirty="0" err="1"/>
              <a:t>coefficients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856FA-19A3-8DBD-106C-83F3A4E78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6874"/>
            <a:ext cx="10515600" cy="4778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>
                <a:solidFill>
                  <a:srgbClr val="333333"/>
                </a:solidFill>
                <a:latin typeface="Helvetica Neue"/>
              </a:rPr>
              <a:t>Rule 8: </a:t>
            </a:r>
            <a:r>
              <a:rPr lang="en-GB" dirty="0">
                <a:solidFill>
                  <a:srgbClr val="333333"/>
                </a:solidFill>
                <a:latin typeface="Helvetica Neue"/>
              </a:rPr>
              <a:t>The total effect (including undirected paths) is equivalent to the total correlation</a:t>
            </a:r>
          </a:p>
          <a:p>
            <a:pPr marL="0" indent="0">
              <a:buNone/>
            </a:pPr>
            <a:endParaRPr lang="en-GB" dirty="0">
              <a:solidFill>
                <a:srgbClr val="333333"/>
              </a:solidFill>
              <a:latin typeface="Helvetica Neue"/>
            </a:endParaRPr>
          </a:p>
          <a:p>
            <a:pPr marL="0" indent="0" algn="l">
              <a:buNone/>
            </a:pPr>
            <a:r>
              <a:rPr lang="en-GB" b="1" i="0" dirty="0">
                <a:solidFill>
                  <a:srgbClr val="333333"/>
                </a:solidFill>
                <a:effectLst/>
                <a:latin typeface="Helvetica Neue"/>
              </a:rPr>
              <a:t>The major points to remember are: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standardized coefficients reflect (partial) correlations;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the indirect effect of one variable on another is obtained by multiplying the individual path coefficients (standardized or unstandardized);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the total effect is the sum of direct and indirect paths;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the bivariate correlation is the sum of the total effect plus any undirected paths.</a:t>
            </a:r>
          </a:p>
          <a:p>
            <a:pPr marL="0" indent="0">
              <a:buNone/>
            </a:pPr>
            <a:endParaRPr lang="en-GB" dirty="0">
              <a:solidFill>
                <a:srgbClr val="333333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582390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486EDB-0358-4C0F-9EA0-7EC619B47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Model </a:t>
            </a:r>
            <a:r>
              <a:rPr lang="de-DE" dirty="0" err="1"/>
              <a:t>saturation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73935-1436-8AB5-6085-206FAAF3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571875"/>
            <a:ext cx="10515600" cy="2314575"/>
          </a:xfrm>
        </p:spPr>
        <p:txBody>
          <a:bodyPr>
            <a:normAutofit lnSpcReduction="10000"/>
          </a:bodyPr>
          <a:lstStyle/>
          <a:p>
            <a:r>
              <a:rPr lang="de-DE" b="1" dirty="0"/>
              <a:t>n = 3 </a:t>
            </a:r>
            <a:r>
              <a:rPr lang="de-DE" dirty="0"/>
              <a:t>(</a:t>
            </a:r>
            <a:r>
              <a:rPr lang="de-DE" dirty="0" err="1"/>
              <a:t>measured</a:t>
            </a:r>
            <a:r>
              <a:rPr lang="de-DE" dirty="0"/>
              <a:t> </a:t>
            </a:r>
            <a:r>
              <a:rPr lang="de-DE" dirty="0" err="1"/>
              <a:t>predictors</a:t>
            </a:r>
            <a:r>
              <a:rPr lang="de-DE" dirty="0"/>
              <a:t>)</a:t>
            </a:r>
          </a:p>
          <a:p>
            <a:r>
              <a:rPr lang="de-DE" b="1" dirty="0"/>
              <a:t>t = 5 </a:t>
            </a:r>
            <a:r>
              <a:rPr lang="de-DE" dirty="0"/>
              <a:t>(</a:t>
            </a:r>
            <a:r>
              <a:rPr lang="de-DE" dirty="0" err="1"/>
              <a:t>parameters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relationships</a:t>
            </a:r>
            <a:r>
              <a:rPr lang="de-DE" dirty="0"/>
              <a:t> = 2, </a:t>
            </a:r>
            <a:r>
              <a:rPr lang="de-DE" dirty="0" err="1"/>
              <a:t>variances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variables = 3)</a:t>
            </a:r>
          </a:p>
          <a:p>
            <a:r>
              <a:rPr lang="de-DE" b="1" dirty="0"/>
              <a:t>5 ≤ 6</a:t>
            </a:r>
            <a:r>
              <a:rPr lang="de-DE" dirty="0"/>
              <a:t>, so </a:t>
            </a:r>
            <a:r>
              <a:rPr lang="de-DE" dirty="0" err="1"/>
              <a:t>enough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to </a:t>
            </a:r>
            <a:r>
              <a:rPr lang="de-DE" dirty="0" err="1"/>
              <a:t>arrive</a:t>
            </a:r>
            <a:r>
              <a:rPr lang="de-DE" dirty="0"/>
              <a:t> an </a:t>
            </a:r>
            <a:r>
              <a:rPr lang="de-DE" dirty="0" err="1"/>
              <a:t>unique</a:t>
            </a:r>
            <a:r>
              <a:rPr lang="de-DE" dirty="0"/>
              <a:t> </a:t>
            </a:r>
            <a:r>
              <a:rPr lang="de-DE" dirty="0" err="1"/>
              <a:t>solution</a:t>
            </a:r>
            <a:endParaRPr lang="de-DE" dirty="0"/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Model </a:t>
            </a:r>
            <a:r>
              <a:rPr lang="de-DE" dirty="0" err="1">
                <a:sym typeface="Wingdings" panose="05000000000000000000" pitchFamily="2" charset="2"/>
              </a:rPr>
              <a:t>is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i="1" dirty="0" err="1">
                <a:sym typeface="Wingdings" panose="05000000000000000000" pitchFamily="2" charset="2"/>
              </a:rPr>
              <a:t>unsaturated</a:t>
            </a:r>
            <a:r>
              <a:rPr lang="de-DE" dirty="0">
                <a:sym typeface="Wingdings" panose="05000000000000000000" pitchFamily="2" charset="2"/>
              </a:rPr>
              <a:t> </a:t>
            </a:r>
            <a:endParaRPr lang="de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08CEFA2-FD73-AB99-D218-893406334E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6309" y="1606433"/>
            <a:ext cx="7304742" cy="160202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CA71860-94A8-3834-DB7B-8896641333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8778" y="1937854"/>
            <a:ext cx="1966913" cy="102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35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DCEF828-1B0F-96B5-1EDB-D77B443CF9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6473" y="1388728"/>
            <a:ext cx="6542178" cy="204027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7486EDB-0358-4C0F-9EA0-7EC619B47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Model </a:t>
            </a:r>
            <a:r>
              <a:rPr lang="de-DE" dirty="0" err="1"/>
              <a:t>saturation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73935-1436-8AB5-6085-206FAAF3BD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896713"/>
            <a:ext cx="10515600" cy="2314575"/>
          </a:xfrm>
        </p:spPr>
        <p:txBody>
          <a:bodyPr>
            <a:normAutofit/>
          </a:bodyPr>
          <a:lstStyle/>
          <a:p>
            <a:r>
              <a:rPr lang="de-DE" dirty="0"/>
              <a:t>n = 3 (</a:t>
            </a:r>
            <a:r>
              <a:rPr lang="de-DE" dirty="0" err="1"/>
              <a:t>measured</a:t>
            </a:r>
            <a:r>
              <a:rPr lang="de-DE" dirty="0"/>
              <a:t> </a:t>
            </a:r>
            <a:r>
              <a:rPr lang="de-DE" dirty="0" err="1"/>
              <a:t>predictors</a:t>
            </a:r>
            <a:r>
              <a:rPr lang="de-DE" dirty="0"/>
              <a:t>)</a:t>
            </a:r>
          </a:p>
          <a:p>
            <a:r>
              <a:rPr lang="de-DE" dirty="0"/>
              <a:t>t = 6 (</a:t>
            </a:r>
            <a:r>
              <a:rPr lang="de-DE" dirty="0" err="1"/>
              <a:t>parameters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relationships</a:t>
            </a:r>
            <a:r>
              <a:rPr lang="de-DE" dirty="0"/>
              <a:t> = 6, </a:t>
            </a:r>
            <a:r>
              <a:rPr lang="de-DE" dirty="0" err="1"/>
              <a:t>variances</a:t>
            </a:r>
            <a:r>
              <a:rPr lang="de-DE" dirty="0"/>
              <a:t> = 3)</a:t>
            </a:r>
          </a:p>
          <a:p>
            <a:r>
              <a:rPr lang="de-DE" dirty="0"/>
              <a:t>6 ≤ 6, </a:t>
            </a:r>
            <a:r>
              <a:rPr lang="de-DE" dirty="0" err="1"/>
              <a:t>rule</a:t>
            </a:r>
            <a:r>
              <a:rPr lang="de-DE" dirty="0"/>
              <a:t> still </a:t>
            </a:r>
            <a:r>
              <a:rPr lang="de-DE" dirty="0" err="1"/>
              <a:t>satisfied</a:t>
            </a:r>
            <a:r>
              <a:rPr lang="de-DE" dirty="0"/>
              <a:t>, </a:t>
            </a:r>
            <a:r>
              <a:rPr lang="de-DE" dirty="0" err="1"/>
              <a:t>however</a:t>
            </a:r>
            <a:r>
              <a:rPr lang="de-DE" dirty="0"/>
              <a:t>,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just </a:t>
            </a:r>
            <a:r>
              <a:rPr lang="de-DE" dirty="0" err="1"/>
              <a:t>identified</a:t>
            </a:r>
            <a:endParaRPr lang="de-DE" dirty="0"/>
          </a:p>
          <a:p>
            <a:pPr marL="0" indent="0">
              <a:buNone/>
            </a:pPr>
            <a:r>
              <a:rPr lang="de-DE" dirty="0">
                <a:sym typeface="Wingdings" panose="05000000000000000000" pitchFamily="2" charset="2"/>
              </a:rPr>
              <a:t> Model </a:t>
            </a:r>
            <a:r>
              <a:rPr lang="de-DE" dirty="0" err="1">
                <a:sym typeface="Wingdings" panose="05000000000000000000" pitchFamily="2" charset="2"/>
              </a:rPr>
              <a:t>is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i="1" dirty="0" err="1">
                <a:sym typeface="Wingdings" panose="05000000000000000000" pitchFamily="2" charset="2"/>
              </a:rPr>
              <a:t>saturated</a:t>
            </a:r>
            <a:r>
              <a:rPr lang="de-DE" i="1" dirty="0">
                <a:sym typeface="Wingdings" panose="05000000000000000000" pitchFamily="2" charset="2"/>
              </a:rPr>
              <a:t> </a:t>
            </a:r>
            <a:endParaRPr lang="de-D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CA71860-94A8-3834-DB7B-8896641333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28778" y="1937854"/>
            <a:ext cx="1966913" cy="1023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8768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72752-88AA-E416-7D85-49679B88C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SEM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0" i="1" dirty="0" err="1"/>
              <a:t>lavaan</a:t>
            </a:r>
            <a:endParaRPr lang="en-GB" b="0" i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F54AF6-75E2-912F-8B58-C51316D250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42156" y="1492058"/>
            <a:ext cx="6146324" cy="230375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58F536-101A-A96A-384A-5D12566E40A1}"/>
              </a:ext>
            </a:extLst>
          </p:cNvPr>
          <p:cNvSpPr txBox="1"/>
          <p:nvPr/>
        </p:nvSpPr>
        <p:spPr>
          <a:xfrm>
            <a:off x="8215312" y="1846065"/>
            <a:ext cx="27524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/>
              <a:t>firesev</a:t>
            </a:r>
            <a:r>
              <a:rPr lang="en-GB" sz="2800" dirty="0"/>
              <a:t> ~ age</a:t>
            </a:r>
          </a:p>
          <a:p>
            <a:r>
              <a:rPr lang="en-GB" sz="2800" dirty="0"/>
              <a:t>cover ~ </a:t>
            </a:r>
            <a:r>
              <a:rPr lang="en-GB" sz="2800" dirty="0" err="1"/>
              <a:t>firesev</a:t>
            </a:r>
            <a:endParaRPr lang="en-GB" sz="28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25C870-B907-89E5-63DD-C6BBBECA56E8}"/>
              </a:ext>
            </a:extLst>
          </p:cNvPr>
          <p:cNvSpPr txBox="1"/>
          <p:nvPr/>
        </p:nvSpPr>
        <p:spPr>
          <a:xfrm>
            <a:off x="6393656" y="2817621"/>
            <a:ext cx="5454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/>
              <a:t>Model-fit</a:t>
            </a:r>
          </a:p>
          <a:p>
            <a:r>
              <a:rPr lang="en-GB" sz="2800" dirty="0"/>
              <a:t> Degrees of freedom: 1</a:t>
            </a:r>
          </a:p>
          <a:p>
            <a:r>
              <a:rPr lang="en-GB" sz="2800" dirty="0"/>
              <a:t> P-value (Chi-square):  0.069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689F0E44-B284-C89C-0F91-91922BA84B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4467" y="4220065"/>
            <a:ext cx="8335419" cy="2303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8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72752-88AA-E416-7D85-49679B88C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SEM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0" i="1" dirty="0" err="1"/>
              <a:t>lavaan</a:t>
            </a:r>
            <a:endParaRPr lang="en-GB" b="0" i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F54AF6-75E2-912F-8B58-C51316D250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382236" y="1690688"/>
            <a:ext cx="8919528" cy="3343209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7990AB1-E363-E732-C34E-8094139F2CB4}"/>
              </a:ext>
            </a:extLst>
          </p:cNvPr>
          <p:cNvSpPr txBox="1"/>
          <p:nvPr/>
        </p:nvSpPr>
        <p:spPr>
          <a:xfrm>
            <a:off x="3698478" y="3131460"/>
            <a:ext cx="1158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0.454</a:t>
            </a:r>
            <a:endParaRPr lang="en-GB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4846D29-EA76-4C12-C62A-37C74BD79FEC}"/>
              </a:ext>
            </a:extLst>
          </p:cNvPr>
          <p:cNvSpPr txBox="1"/>
          <p:nvPr/>
        </p:nvSpPr>
        <p:spPr>
          <a:xfrm>
            <a:off x="7172960" y="3106603"/>
            <a:ext cx="1584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-0.437</a:t>
            </a:r>
            <a:endParaRPr lang="en-GB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2C0C714-86A5-9D69-31EF-5410464047A3}"/>
              </a:ext>
            </a:extLst>
          </p:cNvPr>
          <p:cNvSpPr txBox="1"/>
          <p:nvPr/>
        </p:nvSpPr>
        <p:spPr>
          <a:xfrm>
            <a:off x="2270760" y="5590540"/>
            <a:ext cx="9235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/>
              <a:t>Indirect</a:t>
            </a:r>
            <a:r>
              <a:rPr lang="de-DE" sz="2400" dirty="0"/>
              <a:t> </a:t>
            </a:r>
            <a:r>
              <a:rPr lang="de-DE" sz="2400" dirty="0" err="1"/>
              <a:t>effect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age</a:t>
            </a:r>
            <a:r>
              <a:rPr lang="de-DE" sz="2400" dirty="0"/>
              <a:t> on </a:t>
            </a:r>
            <a:r>
              <a:rPr lang="de-DE" sz="2400" dirty="0" err="1"/>
              <a:t>cover</a:t>
            </a:r>
            <a:r>
              <a:rPr lang="de-DE" sz="2400" dirty="0"/>
              <a:t>: </a:t>
            </a:r>
            <a:r>
              <a:rPr lang="en-GB" sz="2400" b="0" i="0" dirty="0">
                <a:solidFill>
                  <a:srgbClr val="333333"/>
                </a:solidFill>
                <a:effectLst/>
                <a:latin typeface="MJXc-TeX-main-R"/>
              </a:rPr>
              <a:t>0.454 ∗ (− 0.437) = −0.198</a:t>
            </a:r>
            <a:endParaRPr lang="en-GB" sz="2400" dirty="0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F5050752-F071-69C9-5254-AEBE6591E3C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19954638"/>
                  </p:ext>
                </p:extLst>
              </p:nvPr>
            </p:nvGraphicFramePr>
            <p:xfrm>
              <a:off x="-3342640" y="5655310"/>
              <a:ext cx="3048000" cy="1714500"/>
            </p:xfrm>
            <a:graphic>
              <a:graphicData uri="http://schemas.microsoft.com/office/powerpoint/2016/slidezoom">
                <pslz:sldZm>
                  <pslz:sldZmObj sldId="276" cId="2413769940">
                    <pslz:zmPr id="{E298D726-04A0-4EAD-B910-206C72CBA789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048000" cy="171450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extLst>
                  <a:ext uri="{FF2B5EF4-FFF2-40B4-BE49-F238E27FC236}">
                    <a16:creationId xmlns:a16="http://schemas.microsoft.com/office/drawing/2014/main" id="{F5050752-F071-69C9-5254-AEBE6591E3C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3342640" y="5655310"/>
                <a:ext cx="3048000" cy="171450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121E610E-8CFE-A745-7464-9E7F4FB953BF}"/>
              </a:ext>
            </a:extLst>
          </p:cNvPr>
          <p:cNvSpPr txBox="1"/>
          <p:nvPr/>
        </p:nvSpPr>
        <p:spPr>
          <a:xfrm>
            <a:off x="5252720" y="4443777"/>
            <a:ext cx="124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R</a:t>
            </a:r>
            <a:r>
              <a:rPr lang="de-DE" baseline="30000" dirty="0"/>
              <a:t>2</a:t>
            </a:r>
            <a:r>
              <a:rPr lang="de-DE" dirty="0"/>
              <a:t> = 0.206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FA8FB31-BCBB-1BB8-8D2F-67158A699C60}"/>
              </a:ext>
            </a:extLst>
          </p:cNvPr>
          <p:cNvSpPr txBox="1"/>
          <p:nvPr/>
        </p:nvSpPr>
        <p:spPr>
          <a:xfrm>
            <a:off x="8666480" y="2697900"/>
            <a:ext cx="1249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R</a:t>
            </a:r>
            <a:r>
              <a:rPr lang="de-DE" baseline="30000" dirty="0"/>
              <a:t>2</a:t>
            </a:r>
            <a:r>
              <a:rPr lang="de-DE" dirty="0"/>
              <a:t> = 0.191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5854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39925-96CB-50B5-2FA5-2ED6FCDB6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Piecewise</a:t>
            </a:r>
            <a:r>
              <a:rPr lang="de-DE" dirty="0"/>
              <a:t> SEM - Basics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ABA25-663B-4E2A-F513-D59B70BAC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Ecological</a:t>
            </a:r>
            <a:r>
              <a:rPr lang="de-DE" dirty="0"/>
              <a:t> </a:t>
            </a:r>
            <a:r>
              <a:rPr lang="de-DE" dirty="0" err="1"/>
              <a:t>data</a:t>
            </a:r>
            <a:r>
              <a:rPr lang="de-DE" dirty="0"/>
              <a:t> </a:t>
            </a:r>
            <a:r>
              <a:rPr lang="de-DE" dirty="0" err="1"/>
              <a:t>often</a:t>
            </a:r>
            <a:r>
              <a:rPr lang="de-DE" dirty="0"/>
              <a:t> </a:t>
            </a:r>
            <a:r>
              <a:rPr lang="de-DE" dirty="0" err="1"/>
              <a:t>violate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assumptions</a:t>
            </a:r>
            <a:r>
              <a:rPr lang="de-DE" dirty="0"/>
              <a:t> </a:t>
            </a:r>
            <a:r>
              <a:rPr lang="de-DE" dirty="0" err="1"/>
              <a:t>needed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global SEM</a:t>
            </a:r>
          </a:p>
          <a:p>
            <a:r>
              <a:rPr lang="en-GB" dirty="0"/>
              <a:t>Relationships for each </a:t>
            </a:r>
            <a:r>
              <a:rPr lang="en-GB" dirty="0" err="1"/>
              <a:t>endogeneous</a:t>
            </a:r>
            <a:r>
              <a:rPr lang="en-GB" dirty="0"/>
              <a:t> variable are estimated separately </a:t>
            </a:r>
            <a:r>
              <a:rPr lang="en-GB" dirty="0">
                <a:sym typeface="Wingdings" panose="05000000000000000000" pitchFamily="2" charset="2"/>
              </a:rPr>
              <a:t> called local estimation or piecewise SEM </a:t>
            </a:r>
          </a:p>
          <a:p>
            <a:r>
              <a:rPr lang="en-GB" dirty="0">
                <a:sym typeface="Wingdings" panose="05000000000000000000" pitchFamily="2" charset="2"/>
              </a:rPr>
              <a:t>it allows generalized linear models </a:t>
            </a:r>
          </a:p>
          <a:p>
            <a:r>
              <a:rPr lang="en-GB" dirty="0">
                <a:sym typeface="Wingdings" panose="05000000000000000000" pitchFamily="2" charset="2"/>
              </a:rPr>
              <a:t>Only enough data is needed to be able to fit</a:t>
            </a:r>
          </a:p>
          <a:p>
            <a:endParaRPr lang="en-GB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GB" dirty="0">
                <a:sym typeface="Wingdings" panose="05000000000000000000" pitchFamily="2" charset="2"/>
              </a:rPr>
              <a:t> The data must still meet the assumption of individual models</a:t>
            </a:r>
          </a:p>
        </p:txBody>
      </p:sp>
    </p:spTree>
    <p:extLst>
      <p:ext uri="{BB962C8B-B14F-4D97-AF65-F5344CB8AC3E}">
        <p14:creationId xmlns:p14="http://schemas.microsoft.com/office/powerpoint/2010/main" val="24765178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39925-96CB-50B5-2FA5-2ED6FCDB6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Piecewise</a:t>
            </a:r>
            <a:r>
              <a:rPr lang="de-DE" dirty="0"/>
              <a:t> SEM – d-</a:t>
            </a:r>
            <a:r>
              <a:rPr lang="de-DE" dirty="0" err="1"/>
              <a:t>separated</a:t>
            </a:r>
            <a:endParaRPr lang="en-GB" b="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ABA25-663B-4E2A-F513-D59B70BAC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Paths might be excluded because there is no </a:t>
            </a:r>
            <a:r>
              <a:rPr lang="en-GB" b="0" i="1" dirty="0">
                <a:solidFill>
                  <a:srgbClr val="333333"/>
                </a:solidFill>
                <a:effectLst/>
                <a:latin typeface="Helvetica Neue"/>
              </a:rPr>
              <a:t>a priori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 reason or mechanism to suspect a causal relationship.</a:t>
            </a:r>
          </a:p>
          <a:p>
            <a:r>
              <a:rPr lang="en-GB" i="1" dirty="0">
                <a:solidFill>
                  <a:srgbClr val="333333"/>
                </a:solidFill>
                <a:latin typeface="Helvetica Neue"/>
                <a:sym typeface="Wingdings" panose="05000000000000000000" pitchFamily="2" charset="2"/>
              </a:rPr>
              <a:t>Test of directed separation </a:t>
            </a:r>
            <a:r>
              <a:rPr lang="en-GB" dirty="0">
                <a:solidFill>
                  <a:srgbClr val="333333"/>
                </a:solidFill>
                <a:latin typeface="Helvetica Neue"/>
                <a:sym typeface="Wingdings" panose="05000000000000000000" pitchFamily="2" charset="2"/>
              </a:rPr>
              <a:t>(d-separated) checks for missing links as part of testing model fit</a:t>
            </a:r>
          </a:p>
        </p:txBody>
      </p:sp>
    </p:spTree>
    <p:extLst>
      <p:ext uri="{BB962C8B-B14F-4D97-AF65-F5344CB8AC3E}">
        <p14:creationId xmlns:p14="http://schemas.microsoft.com/office/powerpoint/2010/main" val="31871613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39925-96CB-50B5-2FA5-2ED6FCDB6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Piecewise</a:t>
            </a:r>
            <a:r>
              <a:rPr lang="de-DE" dirty="0"/>
              <a:t> SEM – d-</a:t>
            </a:r>
            <a:r>
              <a:rPr lang="de-DE" dirty="0" err="1"/>
              <a:t>separated</a:t>
            </a:r>
            <a:endParaRPr lang="en-GB" b="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ABA25-663B-4E2A-F513-D59B70BAC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Paths might be excluded because there is no </a:t>
            </a:r>
            <a:r>
              <a:rPr lang="en-GB" b="0" i="1" dirty="0">
                <a:solidFill>
                  <a:srgbClr val="333333"/>
                </a:solidFill>
                <a:effectLst/>
                <a:latin typeface="Helvetica Neue"/>
              </a:rPr>
              <a:t>a priori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 reason or mechanism to suspect a causal relationship.</a:t>
            </a:r>
          </a:p>
          <a:p>
            <a:r>
              <a:rPr lang="en-GB" i="1" dirty="0">
                <a:solidFill>
                  <a:srgbClr val="333333"/>
                </a:solidFill>
                <a:latin typeface="Helvetica Neue"/>
                <a:sym typeface="Wingdings" panose="05000000000000000000" pitchFamily="2" charset="2"/>
              </a:rPr>
              <a:t>Test of directed separation </a:t>
            </a:r>
            <a:r>
              <a:rPr lang="en-GB" dirty="0">
                <a:solidFill>
                  <a:srgbClr val="333333"/>
                </a:solidFill>
                <a:latin typeface="Helvetica Neue"/>
                <a:sym typeface="Wingdings" panose="05000000000000000000" pitchFamily="2" charset="2"/>
              </a:rPr>
              <a:t>(d-separated) checks for missing links as part of testing model fit</a:t>
            </a:r>
          </a:p>
          <a:p>
            <a:pPr lvl="1"/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Two variables are said to be </a:t>
            </a:r>
            <a:r>
              <a:rPr lang="en-GB" b="0" i="1" dirty="0">
                <a:solidFill>
                  <a:srgbClr val="333333"/>
                </a:solidFill>
                <a:effectLst/>
                <a:latin typeface="Helvetica Neue"/>
              </a:rPr>
              <a:t>d-separated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 if they are statistically independent conditional on their joint influences</a:t>
            </a:r>
          </a:p>
          <a:p>
            <a:pPr lvl="1"/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we are testing the partial effect of 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x</a:t>
            </a:r>
            <a:r>
              <a:rPr lang="en-GB" dirty="0">
                <a:solidFill>
                  <a:srgbClr val="333333"/>
                </a:solidFill>
                <a:latin typeface="MJXc-TeX-main-R"/>
              </a:rPr>
              <a:t>1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 on 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y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in-R"/>
              </a:rPr>
              <a:t>2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 given 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y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in-R"/>
              </a:rPr>
              <a:t>1</a:t>
            </a:r>
            <a:endParaRPr lang="en-GB" dirty="0">
              <a:sym typeface="Wingdings" panose="05000000000000000000" pitchFamily="2" charset="2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81CB47-509E-0E97-810A-AC575B91B18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449" r="1754"/>
          <a:stretch/>
        </p:blipFill>
        <p:spPr>
          <a:xfrm>
            <a:off x="2633662" y="5239192"/>
            <a:ext cx="6924676" cy="1602022"/>
          </a:xfrm>
          <a:prstGeom prst="rect">
            <a:avLst/>
          </a:prstGeom>
        </p:spPr>
      </p:pic>
      <p:cxnSp>
        <p:nvCxnSpPr>
          <p:cNvPr id="5" name="Straight Arrow Connector 8">
            <a:extLst>
              <a:ext uri="{FF2B5EF4-FFF2-40B4-BE49-F238E27FC236}">
                <a16:creationId xmlns:a16="http://schemas.microsoft.com/office/drawing/2014/main" id="{55DC45E8-2F4D-9F4E-05D5-0CD32D80F12D}"/>
              </a:ext>
            </a:extLst>
          </p:cNvPr>
          <p:cNvCxnSpPr>
            <a:cxnSpLocks/>
            <a:stCxn id="4" idx="1"/>
            <a:endCxn id="4" idx="3"/>
          </p:cNvCxnSpPr>
          <p:nvPr/>
        </p:nvCxnSpPr>
        <p:spPr>
          <a:xfrm rot="10800000" flipH="1">
            <a:off x="2633662" y="6040203"/>
            <a:ext cx="6924676" cy="12700"/>
          </a:xfrm>
          <a:prstGeom prst="bentConnector5">
            <a:avLst>
              <a:gd name="adj1" fmla="val -3301"/>
              <a:gd name="adj2" fmla="val 8107173"/>
              <a:gd name="adj3" fmla="val 103301"/>
            </a:avLst>
          </a:prstGeom>
          <a:ln w="38100">
            <a:solidFill>
              <a:schemeClr val="bg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5ABCBF32-0B8A-BCFC-BBA5-FBBEB686D390}"/>
              </a:ext>
            </a:extLst>
          </p:cNvPr>
          <p:cNvSpPr txBox="1"/>
          <p:nvPr/>
        </p:nvSpPr>
        <p:spPr>
          <a:xfrm>
            <a:off x="4945685" y="4617726"/>
            <a:ext cx="2300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i="1" dirty="0">
                <a:solidFill>
                  <a:srgbClr val="333333"/>
                </a:solidFill>
                <a:effectLst/>
                <a:latin typeface="Helvetica Neue"/>
              </a:rPr>
              <a:t>independence claim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 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6986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8A6CB-1A62-5D2F-35D6-336A6D55D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General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overview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(</a:t>
            </a:r>
            <a:r>
              <a:rPr lang="de-DE" dirty="0" err="1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Tarka</a:t>
            </a:r>
            <a:r>
              <a:rPr lang="de-DE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, 2018)</a:t>
            </a:r>
            <a:endParaRPr lang="en-GB" dirty="0"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8CB9C-4D18-EE83-C98E-9158581AF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Originates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need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understand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interactions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latent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phenomena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de-DE" dirty="0" err="1"/>
              <a:t>Based</a:t>
            </a:r>
            <a:r>
              <a:rPr lang="de-DE" dirty="0"/>
              <a:t> on </a:t>
            </a:r>
            <a:r>
              <a:rPr lang="de-DE" b="1" dirty="0"/>
              <a:t>Spearmans</a:t>
            </a:r>
            <a:r>
              <a:rPr lang="de-DE" dirty="0"/>
              <a:t> </a:t>
            </a:r>
            <a:r>
              <a:rPr lang="de-DE" dirty="0" err="1"/>
              <a:t>factor</a:t>
            </a:r>
            <a:r>
              <a:rPr lang="de-DE" dirty="0"/>
              <a:t> </a:t>
            </a:r>
            <a:r>
              <a:rPr lang="de-DE" dirty="0" err="1"/>
              <a:t>analysis</a:t>
            </a:r>
            <a:r>
              <a:rPr lang="de-DE" dirty="0"/>
              <a:t> (1904)</a:t>
            </a:r>
          </a:p>
          <a:p>
            <a:r>
              <a:rPr lang="de-DE" b="1" dirty="0">
                <a:latin typeface="Arial" panose="020B0604020202020204" pitchFamily="34" charset="0"/>
                <a:cs typeface="Arial" panose="020B0604020202020204" pitchFamily="34" charset="0"/>
              </a:rPr>
              <a:t>Wright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(e.g. 1918, 1921,1960)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originator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path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analysis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structural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coefficients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estimated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basis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correlation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observable (and latent) variables and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graphic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representation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/>
              <a:t>Psychology marked the beginning of SEM (~1970)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8949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39925-96CB-50B5-2FA5-2ED6FCDB6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Piecewise</a:t>
            </a:r>
            <a:r>
              <a:rPr lang="de-DE" dirty="0"/>
              <a:t> SEM – d-</a:t>
            </a:r>
            <a:r>
              <a:rPr lang="de-DE" dirty="0" err="1"/>
              <a:t>separated</a:t>
            </a:r>
            <a:endParaRPr lang="en-GB" b="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ABA25-663B-4E2A-F513-D59B70BAC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Paths might be excluded because there is no </a:t>
            </a:r>
            <a:r>
              <a:rPr lang="en-GB" b="0" i="1" dirty="0">
                <a:solidFill>
                  <a:srgbClr val="333333"/>
                </a:solidFill>
                <a:effectLst/>
                <a:latin typeface="Helvetica Neue"/>
              </a:rPr>
              <a:t>a priori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 reason or mechanism to suspect a causal relationship.</a:t>
            </a:r>
          </a:p>
          <a:p>
            <a:r>
              <a:rPr lang="en-GB" i="1" dirty="0">
                <a:solidFill>
                  <a:srgbClr val="333333"/>
                </a:solidFill>
                <a:latin typeface="Helvetica Neue"/>
                <a:sym typeface="Wingdings" panose="05000000000000000000" pitchFamily="2" charset="2"/>
              </a:rPr>
              <a:t>Test of directed separation </a:t>
            </a:r>
            <a:r>
              <a:rPr lang="en-GB" dirty="0">
                <a:solidFill>
                  <a:srgbClr val="333333"/>
                </a:solidFill>
                <a:latin typeface="Helvetica Neue"/>
                <a:sym typeface="Wingdings" panose="05000000000000000000" pitchFamily="2" charset="2"/>
              </a:rPr>
              <a:t>(d-separated) checks for missing links as part of testing model fit</a:t>
            </a:r>
          </a:p>
          <a:p>
            <a:pPr lvl="1"/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Two variables are said to be </a:t>
            </a:r>
            <a:r>
              <a:rPr lang="en-GB" b="0" i="1" dirty="0">
                <a:solidFill>
                  <a:srgbClr val="333333"/>
                </a:solidFill>
                <a:effectLst/>
                <a:latin typeface="Helvetica Neue"/>
              </a:rPr>
              <a:t>d-separated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 if they are statistically independent conditional on their joint influences</a:t>
            </a:r>
          </a:p>
          <a:p>
            <a:pPr lvl="1"/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we are testing the partial effect of 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x</a:t>
            </a:r>
            <a:r>
              <a:rPr lang="en-GB" dirty="0">
                <a:solidFill>
                  <a:srgbClr val="333333"/>
                </a:solidFill>
                <a:latin typeface="MJXc-TeX-main-R"/>
              </a:rPr>
              <a:t>1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 on 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y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in-R"/>
              </a:rPr>
              <a:t>2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 given 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y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in-R"/>
              </a:rPr>
              <a:t>1</a:t>
            </a:r>
          </a:p>
          <a:p>
            <a:pPr lvl="1"/>
            <a:r>
              <a:rPr lang="en-GB" b="0" i="1" dirty="0">
                <a:solidFill>
                  <a:srgbClr val="333333"/>
                </a:solidFill>
                <a:effectLst/>
                <a:latin typeface="Helvetica Neue"/>
              </a:rPr>
              <a:t>basis set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is the minimum number of independence claims derived from a path diagram</a:t>
            </a:r>
            <a:endParaRPr lang="en-GB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296838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39925-96CB-50B5-2FA5-2ED6FCDB6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Piecewise</a:t>
            </a:r>
            <a:r>
              <a:rPr lang="de-DE" dirty="0"/>
              <a:t> SEM – d-</a:t>
            </a:r>
            <a:r>
              <a:rPr lang="de-DE" dirty="0" err="1"/>
              <a:t>separated</a:t>
            </a:r>
            <a:endParaRPr lang="en-GB" b="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ABA25-663B-4E2A-F513-D59B70BAC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>
                <a:solidFill>
                  <a:srgbClr val="333333"/>
                </a:solidFill>
                <a:latin typeface="Helvetica Neue"/>
                <a:sym typeface="Wingdings" panose="05000000000000000000" pitchFamily="2" charset="2"/>
              </a:rPr>
              <a:t>Test of directed separation </a:t>
            </a:r>
            <a:r>
              <a:rPr lang="en-GB" dirty="0">
                <a:solidFill>
                  <a:srgbClr val="333333"/>
                </a:solidFill>
                <a:latin typeface="Helvetica Neue"/>
                <a:sym typeface="Wingdings" panose="05000000000000000000" pitchFamily="2" charset="2"/>
              </a:rPr>
              <a:t>(d-separated) checks for missing links as part of testing model fit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9E8E9E-F3DF-8ACA-A465-03420AE3F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4270" y="3134566"/>
            <a:ext cx="5516880" cy="3042397"/>
          </a:xfrm>
          <a:prstGeom prst="rect">
            <a:avLst/>
          </a:prstGeom>
        </p:spPr>
      </p:pic>
      <p:cxnSp>
        <p:nvCxnSpPr>
          <p:cNvPr id="17" name="Straight Arrow Connector 8">
            <a:extLst>
              <a:ext uri="{FF2B5EF4-FFF2-40B4-BE49-F238E27FC236}">
                <a16:creationId xmlns:a16="http://schemas.microsoft.com/office/drawing/2014/main" id="{C605A19A-6683-8508-BB7D-47A5B7661471}"/>
              </a:ext>
            </a:extLst>
          </p:cNvPr>
          <p:cNvCxnSpPr>
            <a:cxnSpLocks/>
          </p:cNvCxnSpPr>
          <p:nvPr/>
        </p:nvCxnSpPr>
        <p:spPr>
          <a:xfrm>
            <a:off x="4846320" y="3554730"/>
            <a:ext cx="3760470" cy="446564"/>
          </a:xfrm>
          <a:prstGeom prst="bentConnector3">
            <a:avLst>
              <a:gd name="adj1" fmla="val 100456"/>
            </a:avLst>
          </a:prstGeom>
          <a:ln w="38100">
            <a:solidFill>
              <a:schemeClr val="bg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8">
            <a:extLst>
              <a:ext uri="{FF2B5EF4-FFF2-40B4-BE49-F238E27FC236}">
                <a16:creationId xmlns:a16="http://schemas.microsoft.com/office/drawing/2014/main" id="{A1C62999-B4A7-7B65-CC2A-4A01155A7D95}"/>
              </a:ext>
            </a:extLst>
          </p:cNvPr>
          <p:cNvCxnSpPr>
            <a:cxnSpLocks/>
          </p:cNvCxnSpPr>
          <p:nvPr/>
        </p:nvCxnSpPr>
        <p:spPr>
          <a:xfrm flipV="1">
            <a:off x="4747260" y="5189220"/>
            <a:ext cx="3859530" cy="541179"/>
          </a:xfrm>
          <a:prstGeom prst="bentConnector3">
            <a:avLst>
              <a:gd name="adj1" fmla="val 99753"/>
            </a:avLst>
          </a:prstGeom>
          <a:ln w="38100">
            <a:solidFill>
              <a:schemeClr val="bg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8">
            <a:extLst>
              <a:ext uri="{FF2B5EF4-FFF2-40B4-BE49-F238E27FC236}">
                <a16:creationId xmlns:a16="http://schemas.microsoft.com/office/drawing/2014/main" id="{F23167E5-435A-0BC2-1505-DC1968D6C3B9}"/>
              </a:ext>
            </a:extLst>
          </p:cNvPr>
          <p:cNvCxnSpPr>
            <a:cxnSpLocks/>
          </p:cNvCxnSpPr>
          <p:nvPr/>
        </p:nvCxnSpPr>
        <p:spPr>
          <a:xfrm rot="5400000">
            <a:off x="3960497" y="4600575"/>
            <a:ext cx="582930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55039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39925-96CB-50B5-2FA5-2ED6FCDB6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Piecewise</a:t>
            </a:r>
            <a:r>
              <a:rPr lang="de-DE" dirty="0"/>
              <a:t> SEM – d-</a:t>
            </a:r>
            <a:r>
              <a:rPr lang="de-DE" dirty="0" err="1"/>
              <a:t>separated</a:t>
            </a:r>
            <a:endParaRPr lang="en-GB" b="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ABA25-663B-4E2A-F513-D59B70BAC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>
                <a:solidFill>
                  <a:srgbClr val="333333"/>
                </a:solidFill>
                <a:latin typeface="Helvetica Neue"/>
                <a:sym typeface="Wingdings" panose="05000000000000000000" pitchFamily="2" charset="2"/>
              </a:rPr>
              <a:t>Test of directed separation </a:t>
            </a:r>
            <a:r>
              <a:rPr lang="en-GB" dirty="0">
                <a:solidFill>
                  <a:srgbClr val="333333"/>
                </a:solidFill>
                <a:latin typeface="Helvetica Neue"/>
                <a:sym typeface="Wingdings" panose="05000000000000000000" pitchFamily="2" charset="2"/>
              </a:rPr>
              <a:t>(d-separated) checks for missing links as part of testing model fit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9E8E9E-F3DF-8ACA-A465-03420AE3F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4270" y="2768806"/>
            <a:ext cx="5516880" cy="3042397"/>
          </a:xfrm>
          <a:prstGeom prst="rect">
            <a:avLst/>
          </a:prstGeom>
        </p:spPr>
      </p:pic>
      <p:cxnSp>
        <p:nvCxnSpPr>
          <p:cNvPr id="17" name="Straight Arrow Connector 8">
            <a:extLst>
              <a:ext uri="{FF2B5EF4-FFF2-40B4-BE49-F238E27FC236}">
                <a16:creationId xmlns:a16="http://schemas.microsoft.com/office/drawing/2014/main" id="{C605A19A-6683-8508-BB7D-47A5B7661471}"/>
              </a:ext>
            </a:extLst>
          </p:cNvPr>
          <p:cNvCxnSpPr>
            <a:cxnSpLocks/>
          </p:cNvCxnSpPr>
          <p:nvPr/>
        </p:nvCxnSpPr>
        <p:spPr>
          <a:xfrm>
            <a:off x="4846320" y="3188970"/>
            <a:ext cx="3760470" cy="446564"/>
          </a:xfrm>
          <a:prstGeom prst="bentConnector3">
            <a:avLst>
              <a:gd name="adj1" fmla="val 100456"/>
            </a:avLst>
          </a:prstGeom>
          <a:ln w="38100">
            <a:solidFill>
              <a:schemeClr val="bg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8">
            <a:extLst>
              <a:ext uri="{FF2B5EF4-FFF2-40B4-BE49-F238E27FC236}">
                <a16:creationId xmlns:a16="http://schemas.microsoft.com/office/drawing/2014/main" id="{A1C62999-B4A7-7B65-CC2A-4A01155A7D95}"/>
              </a:ext>
            </a:extLst>
          </p:cNvPr>
          <p:cNvCxnSpPr>
            <a:cxnSpLocks/>
          </p:cNvCxnSpPr>
          <p:nvPr/>
        </p:nvCxnSpPr>
        <p:spPr>
          <a:xfrm flipV="1">
            <a:off x="4747260" y="4823460"/>
            <a:ext cx="3859530" cy="541179"/>
          </a:xfrm>
          <a:prstGeom prst="bentConnector3">
            <a:avLst>
              <a:gd name="adj1" fmla="val 99753"/>
            </a:avLst>
          </a:prstGeom>
          <a:ln w="38100">
            <a:solidFill>
              <a:schemeClr val="bg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8">
            <a:extLst>
              <a:ext uri="{FF2B5EF4-FFF2-40B4-BE49-F238E27FC236}">
                <a16:creationId xmlns:a16="http://schemas.microsoft.com/office/drawing/2014/main" id="{F23167E5-435A-0BC2-1505-DC1968D6C3B9}"/>
              </a:ext>
            </a:extLst>
          </p:cNvPr>
          <p:cNvCxnSpPr>
            <a:cxnSpLocks/>
          </p:cNvCxnSpPr>
          <p:nvPr/>
        </p:nvCxnSpPr>
        <p:spPr>
          <a:xfrm rot="5400000">
            <a:off x="3960497" y="4234815"/>
            <a:ext cx="582930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C864C7E-2718-1222-9293-BEADE0517A95}"/>
              </a:ext>
            </a:extLst>
          </p:cNvPr>
          <p:cNvSpPr txBox="1"/>
          <p:nvPr/>
        </p:nvSpPr>
        <p:spPr>
          <a:xfrm>
            <a:off x="1931670" y="3192641"/>
            <a:ext cx="1931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Study </a:t>
            </a:r>
            <a:r>
              <a:rPr lang="de-DE" sz="2400" dirty="0" err="1"/>
              <a:t>area</a:t>
            </a:r>
            <a:endParaRPr lang="en-GB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5E77C6-1B8B-596D-AC81-A84DDD299521}"/>
              </a:ext>
            </a:extLst>
          </p:cNvPr>
          <p:cNvSpPr txBox="1"/>
          <p:nvPr/>
        </p:nvSpPr>
        <p:spPr>
          <a:xfrm>
            <a:off x="2221236" y="4966799"/>
            <a:ext cx="1931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/>
              <a:t>Month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990753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39925-96CB-50B5-2FA5-2ED6FCDB6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Piecewise</a:t>
            </a:r>
            <a:r>
              <a:rPr lang="de-DE" dirty="0"/>
              <a:t> SEM – d-</a:t>
            </a:r>
            <a:r>
              <a:rPr lang="de-DE" dirty="0" err="1"/>
              <a:t>separated</a:t>
            </a:r>
            <a:endParaRPr lang="en-GB" b="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ABA25-663B-4E2A-F513-D59B70BAC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i="1" dirty="0">
                <a:solidFill>
                  <a:srgbClr val="333333"/>
                </a:solidFill>
                <a:latin typeface="Helvetica Neue"/>
                <a:sym typeface="Wingdings" panose="05000000000000000000" pitchFamily="2" charset="2"/>
              </a:rPr>
              <a:t>Test of directed separation </a:t>
            </a:r>
            <a:r>
              <a:rPr lang="en-GB" dirty="0">
                <a:solidFill>
                  <a:srgbClr val="333333"/>
                </a:solidFill>
                <a:latin typeface="Helvetica Neue"/>
                <a:sym typeface="Wingdings" panose="05000000000000000000" pitchFamily="2" charset="2"/>
              </a:rPr>
              <a:t>(d-separated) checks for missing links as part of testing model fit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29E8E9E-F3DF-8ACA-A465-03420AE3FC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4270" y="2768806"/>
            <a:ext cx="5516880" cy="3042397"/>
          </a:xfrm>
          <a:prstGeom prst="rect">
            <a:avLst/>
          </a:prstGeom>
        </p:spPr>
      </p:pic>
      <p:cxnSp>
        <p:nvCxnSpPr>
          <p:cNvPr id="17" name="Straight Arrow Connector 8">
            <a:extLst>
              <a:ext uri="{FF2B5EF4-FFF2-40B4-BE49-F238E27FC236}">
                <a16:creationId xmlns:a16="http://schemas.microsoft.com/office/drawing/2014/main" id="{C605A19A-6683-8508-BB7D-47A5B7661471}"/>
              </a:ext>
            </a:extLst>
          </p:cNvPr>
          <p:cNvCxnSpPr>
            <a:cxnSpLocks/>
          </p:cNvCxnSpPr>
          <p:nvPr/>
        </p:nvCxnSpPr>
        <p:spPr>
          <a:xfrm>
            <a:off x="4846320" y="3188970"/>
            <a:ext cx="3760470" cy="446564"/>
          </a:xfrm>
          <a:prstGeom prst="bentConnector3">
            <a:avLst>
              <a:gd name="adj1" fmla="val 100456"/>
            </a:avLst>
          </a:prstGeom>
          <a:ln w="38100">
            <a:solidFill>
              <a:schemeClr val="bg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8">
            <a:extLst>
              <a:ext uri="{FF2B5EF4-FFF2-40B4-BE49-F238E27FC236}">
                <a16:creationId xmlns:a16="http://schemas.microsoft.com/office/drawing/2014/main" id="{A1C62999-B4A7-7B65-CC2A-4A01155A7D95}"/>
              </a:ext>
            </a:extLst>
          </p:cNvPr>
          <p:cNvCxnSpPr>
            <a:cxnSpLocks/>
          </p:cNvCxnSpPr>
          <p:nvPr/>
        </p:nvCxnSpPr>
        <p:spPr>
          <a:xfrm flipV="1">
            <a:off x="4747260" y="4823460"/>
            <a:ext cx="3859530" cy="541179"/>
          </a:xfrm>
          <a:prstGeom prst="bentConnector3">
            <a:avLst>
              <a:gd name="adj1" fmla="val 99753"/>
            </a:avLst>
          </a:prstGeom>
          <a:ln w="38100">
            <a:solidFill>
              <a:schemeClr val="bg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8">
            <a:extLst>
              <a:ext uri="{FF2B5EF4-FFF2-40B4-BE49-F238E27FC236}">
                <a16:creationId xmlns:a16="http://schemas.microsoft.com/office/drawing/2014/main" id="{F23167E5-435A-0BC2-1505-DC1968D6C3B9}"/>
              </a:ext>
            </a:extLst>
          </p:cNvPr>
          <p:cNvCxnSpPr>
            <a:cxnSpLocks/>
          </p:cNvCxnSpPr>
          <p:nvPr/>
        </p:nvCxnSpPr>
        <p:spPr>
          <a:xfrm rot="5400000">
            <a:off x="3960497" y="4234815"/>
            <a:ext cx="582930" cy="1"/>
          </a:xfrm>
          <a:prstGeom prst="bentConnector3">
            <a:avLst>
              <a:gd name="adj1" fmla="val 50000"/>
            </a:avLst>
          </a:prstGeom>
          <a:ln w="38100">
            <a:solidFill>
              <a:schemeClr val="bg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C864C7E-2718-1222-9293-BEADE0517A95}"/>
              </a:ext>
            </a:extLst>
          </p:cNvPr>
          <p:cNvSpPr txBox="1"/>
          <p:nvPr/>
        </p:nvSpPr>
        <p:spPr>
          <a:xfrm>
            <a:off x="1931670" y="3192641"/>
            <a:ext cx="1931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Study </a:t>
            </a:r>
            <a:r>
              <a:rPr lang="de-DE" sz="2400" dirty="0" err="1"/>
              <a:t>area</a:t>
            </a:r>
            <a:endParaRPr lang="en-GB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5E77C6-1B8B-596D-AC81-A84DDD299521}"/>
              </a:ext>
            </a:extLst>
          </p:cNvPr>
          <p:cNvSpPr txBox="1"/>
          <p:nvPr/>
        </p:nvSpPr>
        <p:spPr>
          <a:xfrm>
            <a:off x="2221236" y="4966799"/>
            <a:ext cx="1931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/>
              <a:t>Month</a:t>
            </a:r>
            <a:endParaRPr lang="en-GB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E48C9F5-FD9A-610F-80FC-1D4DA5B51FEF}"/>
              </a:ext>
            </a:extLst>
          </p:cNvPr>
          <p:cNvSpPr txBox="1"/>
          <p:nvPr/>
        </p:nvSpPr>
        <p:spPr>
          <a:xfrm>
            <a:off x="1120140" y="5852299"/>
            <a:ext cx="103441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Nonsensical claims that might be shown as missing link by the d-test can be “announced” to be correlated and therefore get excluded from the basis set</a:t>
            </a:r>
          </a:p>
        </p:txBody>
      </p:sp>
    </p:spTree>
    <p:extLst>
      <p:ext uri="{BB962C8B-B14F-4D97-AF65-F5344CB8AC3E}">
        <p14:creationId xmlns:p14="http://schemas.microsoft.com/office/powerpoint/2010/main" val="3427101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39925-96CB-50B5-2FA5-2ED6FCDB6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err="1"/>
              <a:t>Piecewise</a:t>
            </a:r>
            <a:r>
              <a:rPr lang="de-DE" dirty="0"/>
              <a:t> SEM – d-</a:t>
            </a:r>
            <a:r>
              <a:rPr lang="de-DE" dirty="0" err="1"/>
              <a:t>separated</a:t>
            </a:r>
            <a:endParaRPr lang="en-GB" b="0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1ABA25-663B-4E2A-F513-D59B70BAC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Paths might be excluded because there is no </a:t>
            </a:r>
            <a:r>
              <a:rPr lang="en-GB" b="0" i="1" dirty="0">
                <a:solidFill>
                  <a:srgbClr val="333333"/>
                </a:solidFill>
                <a:effectLst/>
                <a:latin typeface="Helvetica Neue"/>
              </a:rPr>
              <a:t>a priori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 reason or mechanism to suspect a causal relationship.</a:t>
            </a:r>
          </a:p>
          <a:p>
            <a:r>
              <a:rPr lang="en-GB" i="1" dirty="0">
                <a:solidFill>
                  <a:srgbClr val="333333"/>
                </a:solidFill>
                <a:latin typeface="Helvetica Neue"/>
                <a:sym typeface="Wingdings" panose="05000000000000000000" pitchFamily="2" charset="2"/>
              </a:rPr>
              <a:t>Test of directed separation </a:t>
            </a:r>
            <a:r>
              <a:rPr lang="en-GB" dirty="0">
                <a:solidFill>
                  <a:srgbClr val="333333"/>
                </a:solidFill>
                <a:latin typeface="Helvetica Neue"/>
                <a:sym typeface="Wingdings" panose="05000000000000000000" pitchFamily="2" charset="2"/>
              </a:rPr>
              <a:t>(d-separated) checks for missing links as part of testing model fit</a:t>
            </a:r>
          </a:p>
          <a:p>
            <a:pPr lvl="1"/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Two variables are said to be </a:t>
            </a:r>
            <a:r>
              <a:rPr lang="en-GB" b="0" i="1" dirty="0">
                <a:solidFill>
                  <a:srgbClr val="333333"/>
                </a:solidFill>
                <a:effectLst/>
                <a:latin typeface="Helvetica Neue"/>
              </a:rPr>
              <a:t>d-separated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 if they are statistically independent conditional on their joint influences</a:t>
            </a:r>
          </a:p>
          <a:p>
            <a:pPr lvl="1"/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we are testing the partial effect of 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x</a:t>
            </a:r>
            <a:r>
              <a:rPr lang="en-GB" dirty="0">
                <a:solidFill>
                  <a:srgbClr val="333333"/>
                </a:solidFill>
                <a:latin typeface="MJXc-TeX-main-R"/>
              </a:rPr>
              <a:t>1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 on 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y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in-R"/>
              </a:rPr>
              <a:t>2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 given 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y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in-R"/>
              </a:rPr>
              <a:t>1</a:t>
            </a:r>
          </a:p>
          <a:p>
            <a:pPr lvl="1"/>
            <a:r>
              <a:rPr lang="en-GB" b="0" i="1" dirty="0">
                <a:solidFill>
                  <a:srgbClr val="333333"/>
                </a:solidFill>
                <a:effectLst/>
                <a:latin typeface="Helvetica Neue"/>
              </a:rPr>
              <a:t>basis set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 is the minimum number of independence claims derived from a path diagram</a:t>
            </a:r>
          </a:p>
          <a:p>
            <a:pPr lvl="1"/>
            <a:r>
              <a:rPr lang="el-GR" b="1" i="0" dirty="0">
                <a:solidFill>
                  <a:srgbClr val="333333"/>
                </a:solidFill>
                <a:effectLst/>
                <a:latin typeface="MJXc-TeX-math-I"/>
              </a:rPr>
              <a:t>Χ</a:t>
            </a:r>
            <a:r>
              <a:rPr lang="el-GR" b="1" i="0" baseline="30000" dirty="0">
                <a:solidFill>
                  <a:srgbClr val="333333"/>
                </a:solidFill>
                <a:effectLst/>
                <a:latin typeface="MJXc-TeX-main-R"/>
              </a:rPr>
              <a:t>2</a:t>
            </a:r>
            <a:r>
              <a:rPr lang="de-DE" b="1" dirty="0">
                <a:solidFill>
                  <a:srgbClr val="333333"/>
                </a:solidFill>
                <a:latin typeface="MJXc-TeX-main-R"/>
              </a:rPr>
              <a:t> and </a:t>
            </a:r>
            <a:r>
              <a:rPr lang="de-DE" b="1" dirty="0" err="1">
                <a:solidFill>
                  <a:srgbClr val="333333"/>
                </a:solidFill>
                <a:latin typeface="MJXc-TeX-main-R"/>
              </a:rPr>
              <a:t>Fisher‘s</a:t>
            </a:r>
            <a:r>
              <a:rPr lang="de-DE" b="1" dirty="0">
                <a:solidFill>
                  <a:srgbClr val="333333"/>
                </a:solidFill>
                <a:latin typeface="MJXc-TeX-main-R"/>
              </a:rPr>
              <a:t> C </a:t>
            </a:r>
            <a:r>
              <a:rPr lang="de-DE" b="1" dirty="0" err="1">
                <a:solidFill>
                  <a:srgbClr val="333333"/>
                </a:solidFill>
                <a:latin typeface="MJXc-TeX-main-R"/>
              </a:rPr>
              <a:t>can</a:t>
            </a:r>
            <a:r>
              <a:rPr lang="de-DE" b="1" dirty="0">
                <a:solidFill>
                  <a:srgbClr val="333333"/>
                </a:solidFill>
                <a:latin typeface="MJXc-TeX-main-R"/>
              </a:rPr>
              <a:t> </a:t>
            </a:r>
            <a:r>
              <a:rPr lang="de-DE" b="1" dirty="0" err="1">
                <a:solidFill>
                  <a:srgbClr val="333333"/>
                </a:solidFill>
                <a:latin typeface="MJXc-TeX-main-R"/>
              </a:rPr>
              <a:t>be</a:t>
            </a:r>
            <a:r>
              <a:rPr lang="de-DE" b="1" dirty="0">
                <a:solidFill>
                  <a:srgbClr val="333333"/>
                </a:solidFill>
                <a:latin typeface="MJXc-TeX-main-R"/>
              </a:rPr>
              <a:t> </a:t>
            </a:r>
            <a:r>
              <a:rPr lang="de-DE" b="1" dirty="0" err="1">
                <a:solidFill>
                  <a:srgbClr val="333333"/>
                </a:solidFill>
                <a:latin typeface="MJXc-TeX-main-R"/>
              </a:rPr>
              <a:t>used</a:t>
            </a:r>
            <a:r>
              <a:rPr lang="de-DE" b="1" dirty="0">
                <a:solidFill>
                  <a:srgbClr val="333333"/>
                </a:solidFill>
                <a:latin typeface="MJXc-TeX-main-R"/>
              </a:rPr>
              <a:t> to </a:t>
            </a:r>
            <a:r>
              <a:rPr lang="de-DE" b="1" dirty="0" err="1">
                <a:solidFill>
                  <a:srgbClr val="333333"/>
                </a:solidFill>
                <a:latin typeface="MJXc-TeX-main-R"/>
              </a:rPr>
              <a:t>calculate</a:t>
            </a:r>
            <a:r>
              <a:rPr lang="de-DE" b="1" dirty="0">
                <a:solidFill>
                  <a:srgbClr val="333333"/>
                </a:solidFill>
                <a:latin typeface="MJXc-TeX-main-R"/>
              </a:rPr>
              <a:t> </a:t>
            </a:r>
            <a:r>
              <a:rPr lang="de-DE" b="1" dirty="0" err="1">
                <a:solidFill>
                  <a:srgbClr val="333333"/>
                </a:solidFill>
                <a:latin typeface="MJXc-TeX-main-R"/>
              </a:rPr>
              <a:t>model</a:t>
            </a:r>
            <a:r>
              <a:rPr lang="de-DE" b="1" dirty="0">
                <a:solidFill>
                  <a:srgbClr val="333333"/>
                </a:solidFill>
                <a:latin typeface="MJXc-TeX-main-R"/>
              </a:rPr>
              <a:t> fit </a:t>
            </a:r>
            <a:endParaRPr lang="en-GB" b="1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271922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07780-DEFC-28C6-EC00-7072E419D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SEM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0" i="1" dirty="0" err="1"/>
              <a:t>piecewiseSEM</a:t>
            </a:r>
            <a:r>
              <a:rPr lang="de-DE" b="0" i="1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DCAE0-84FB-19C8-3704-A2FD2C228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 err="1"/>
              <a:t>Theoretical</a:t>
            </a:r>
            <a:r>
              <a:rPr lang="de-DE" dirty="0"/>
              <a:t> </a:t>
            </a:r>
            <a:r>
              <a:rPr lang="de-DE" dirty="0" err="1"/>
              <a:t>directed</a:t>
            </a:r>
            <a:r>
              <a:rPr lang="de-DE" dirty="0"/>
              <a:t> </a:t>
            </a:r>
            <a:r>
              <a:rPr lang="de-DE" dirty="0" err="1"/>
              <a:t>acyclic</a:t>
            </a:r>
            <a:r>
              <a:rPr lang="de-DE" dirty="0"/>
              <a:t> </a:t>
            </a:r>
            <a:r>
              <a:rPr lang="de-DE" dirty="0" err="1"/>
              <a:t>graph</a:t>
            </a:r>
            <a:r>
              <a:rPr lang="de-DE" dirty="0"/>
              <a:t> (DAG)</a:t>
            </a:r>
          </a:p>
        </p:txBody>
      </p:sp>
    </p:spTree>
    <p:extLst>
      <p:ext uri="{BB962C8B-B14F-4D97-AF65-F5344CB8AC3E}">
        <p14:creationId xmlns:p14="http://schemas.microsoft.com/office/powerpoint/2010/main" val="21712336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362B811-640D-3CDB-DA1C-CC074C946144}"/>
              </a:ext>
            </a:extLst>
          </p:cNvPr>
          <p:cNvSpPr/>
          <p:nvPr/>
        </p:nvSpPr>
        <p:spPr>
          <a:xfrm>
            <a:off x="7674348" y="555569"/>
            <a:ext cx="1839432" cy="7902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3C11059-0634-3119-3AF3-12BDE40BE1EA}"/>
              </a:ext>
            </a:extLst>
          </p:cNvPr>
          <p:cNvSpPr/>
          <p:nvPr/>
        </p:nvSpPr>
        <p:spPr>
          <a:xfrm>
            <a:off x="2356882" y="555569"/>
            <a:ext cx="1839432" cy="7902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0F3BD7E0-8694-8C1C-C836-A78BF68AF1E0}"/>
              </a:ext>
            </a:extLst>
          </p:cNvPr>
          <p:cNvSpPr/>
          <p:nvPr/>
        </p:nvSpPr>
        <p:spPr>
          <a:xfrm>
            <a:off x="5142614" y="2412288"/>
            <a:ext cx="1839432" cy="7902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DD73DFD-60EB-92D6-CF5A-CABB1115127F}"/>
              </a:ext>
            </a:extLst>
          </p:cNvPr>
          <p:cNvSpPr/>
          <p:nvPr/>
        </p:nvSpPr>
        <p:spPr>
          <a:xfrm>
            <a:off x="517450" y="2412290"/>
            <a:ext cx="1839432" cy="7902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D1EC951-40FB-5C18-EB7E-CB2EB714FADE}"/>
              </a:ext>
            </a:extLst>
          </p:cNvPr>
          <p:cNvSpPr/>
          <p:nvPr/>
        </p:nvSpPr>
        <p:spPr>
          <a:xfrm>
            <a:off x="9820936" y="2412283"/>
            <a:ext cx="1839432" cy="7902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D530270-181E-75A8-AECA-BF9B720A4B7F}"/>
              </a:ext>
            </a:extLst>
          </p:cNvPr>
          <p:cNvCxnSpPr>
            <a:cxnSpLocks/>
          </p:cNvCxnSpPr>
          <p:nvPr/>
        </p:nvCxnSpPr>
        <p:spPr>
          <a:xfrm flipV="1">
            <a:off x="2356882" y="2807387"/>
            <a:ext cx="2785732" cy="2"/>
          </a:xfrm>
          <a:prstGeom prst="straightConnector1">
            <a:avLst/>
          </a:prstGeom>
          <a:ln w="57150">
            <a:solidFill>
              <a:schemeClr val="tx1"/>
            </a:solidFill>
            <a:headEnd type="oval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4E13ACB-EC2D-3BA5-A044-857AADB79DCE}"/>
              </a:ext>
            </a:extLst>
          </p:cNvPr>
          <p:cNvCxnSpPr>
            <a:cxnSpLocks/>
          </p:cNvCxnSpPr>
          <p:nvPr/>
        </p:nvCxnSpPr>
        <p:spPr>
          <a:xfrm flipV="1">
            <a:off x="7008625" y="2807385"/>
            <a:ext cx="2785732" cy="2"/>
          </a:xfrm>
          <a:prstGeom prst="straightConnector1">
            <a:avLst/>
          </a:prstGeom>
          <a:ln w="57150">
            <a:solidFill>
              <a:schemeClr val="tx1"/>
            </a:solidFill>
            <a:headEnd type="oval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63CC191-FB46-784D-C1A2-5CC2A391CB16}"/>
              </a:ext>
            </a:extLst>
          </p:cNvPr>
          <p:cNvCxnSpPr>
            <a:cxnSpLocks/>
            <a:stCxn id="3" idx="1"/>
            <a:endCxn id="33" idx="3"/>
          </p:cNvCxnSpPr>
          <p:nvPr/>
        </p:nvCxnSpPr>
        <p:spPr>
          <a:xfrm flipH="1">
            <a:off x="4196314" y="950671"/>
            <a:ext cx="347803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AF9FB7E-FE81-6C56-AE47-F6B874B58FF0}"/>
              </a:ext>
            </a:extLst>
          </p:cNvPr>
          <p:cNvCxnSpPr>
            <a:cxnSpLocks/>
            <a:stCxn id="3" idx="0"/>
            <a:endCxn id="35" idx="0"/>
          </p:cNvCxnSpPr>
          <p:nvPr/>
        </p:nvCxnSpPr>
        <p:spPr>
          <a:xfrm rot="16200000" flipH="1" flipV="1">
            <a:off x="4087254" y="-2094520"/>
            <a:ext cx="1856721" cy="7156898"/>
          </a:xfrm>
          <a:prstGeom prst="bentConnector3">
            <a:avLst>
              <a:gd name="adj1" fmla="val -18878"/>
            </a:avLst>
          </a:prstGeom>
          <a:ln w="57150">
            <a:solidFill>
              <a:schemeClr val="tx1"/>
            </a:solidFill>
            <a:headEnd type="oval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94EF1B3-A49E-CC93-3764-24BA76272442}"/>
              </a:ext>
            </a:extLst>
          </p:cNvPr>
          <p:cNvCxnSpPr>
            <a:cxnSpLocks/>
            <a:stCxn id="33" idx="2"/>
          </p:cNvCxnSpPr>
          <p:nvPr/>
        </p:nvCxnSpPr>
        <p:spPr>
          <a:xfrm rot="16200000" flipH="1">
            <a:off x="3621675" y="1000694"/>
            <a:ext cx="1189148" cy="1879303"/>
          </a:xfrm>
          <a:prstGeom prst="curvedConnector2">
            <a:avLst/>
          </a:prstGeom>
          <a:ln w="57150">
            <a:solidFill>
              <a:schemeClr val="tx1"/>
            </a:solidFill>
            <a:headEnd type="oval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47">
            <a:extLst>
              <a:ext uri="{FF2B5EF4-FFF2-40B4-BE49-F238E27FC236}">
                <a16:creationId xmlns:a16="http://schemas.microsoft.com/office/drawing/2014/main" id="{601EB24F-B95D-97E2-1A76-C887CFAE7FC4}"/>
              </a:ext>
            </a:extLst>
          </p:cNvPr>
          <p:cNvCxnSpPr>
            <a:cxnSpLocks/>
            <a:stCxn id="3" idx="3"/>
            <a:endCxn id="36" idx="0"/>
          </p:cNvCxnSpPr>
          <p:nvPr/>
        </p:nvCxnSpPr>
        <p:spPr>
          <a:xfrm>
            <a:off x="9513780" y="950671"/>
            <a:ext cx="1226872" cy="1461612"/>
          </a:xfrm>
          <a:prstGeom prst="curvedConnector2">
            <a:avLst/>
          </a:prstGeom>
          <a:ln w="57150">
            <a:solidFill>
              <a:schemeClr val="tx1"/>
            </a:solidFill>
            <a:headEnd type="oval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836D71CF-F7B7-4C94-7465-8AE19EA35904}"/>
              </a:ext>
            </a:extLst>
          </p:cNvPr>
          <p:cNvSpPr txBox="1"/>
          <p:nvPr/>
        </p:nvSpPr>
        <p:spPr>
          <a:xfrm>
            <a:off x="10213296" y="2626557"/>
            <a:ext cx="1054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Body </a:t>
            </a:r>
            <a:r>
              <a:rPr lang="de-DE" dirty="0" err="1"/>
              <a:t>size</a:t>
            </a:r>
            <a:endParaRPr lang="en-GB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7FF58FF-7CB0-288B-5592-636EE0D305B2}"/>
              </a:ext>
            </a:extLst>
          </p:cNvPr>
          <p:cNvSpPr txBox="1"/>
          <p:nvPr/>
        </p:nvSpPr>
        <p:spPr>
          <a:xfrm>
            <a:off x="7753673" y="604323"/>
            <a:ext cx="1680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/>
              <a:t>Distance</a:t>
            </a:r>
            <a:r>
              <a:rPr lang="de-DE" dirty="0"/>
              <a:t> to </a:t>
            </a:r>
            <a:r>
              <a:rPr lang="de-DE" dirty="0" err="1"/>
              <a:t>city</a:t>
            </a:r>
            <a:r>
              <a:rPr lang="de-DE" dirty="0"/>
              <a:t> </a:t>
            </a:r>
            <a:r>
              <a:rPr lang="de-DE" dirty="0" err="1"/>
              <a:t>centre</a:t>
            </a:r>
            <a:endParaRPr lang="en-GB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349DB93-ACDF-20A8-CB46-F12ED78EC490}"/>
              </a:ext>
            </a:extLst>
          </p:cNvPr>
          <p:cNvSpPr txBox="1"/>
          <p:nvPr/>
        </p:nvSpPr>
        <p:spPr>
          <a:xfrm>
            <a:off x="2556138" y="766001"/>
            <a:ext cx="1373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Edge </a:t>
            </a:r>
            <a:r>
              <a:rPr lang="de-DE" dirty="0" err="1"/>
              <a:t>density</a:t>
            </a:r>
            <a:endParaRPr lang="en-GB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57E8FDB-620E-6127-DE68-3FC5C76AA411}"/>
              </a:ext>
            </a:extLst>
          </p:cNvPr>
          <p:cNvSpPr txBox="1"/>
          <p:nvPr/>
        </p:nvSpPr>
        <p:spPr>
          <a:xfrm>
            <a:off x="5239700" y="2627820"/>
            <a:ext cx="164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Flower </a:t>
            </a:r>
            <a:r>
              <a:rPr lang="de-DE" dirty="0" err="1"/>
              <a:t>richness</a:t>
            </a:r>
            <a:endParaRPr lang="en-GB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C38E255-F2BE-DAD0-8DDE-FADE1B80769B}"/>
              </a:ext>
            </a:extLst>
          </p:cNvPr>
          <p:cNvSpPr txBox="1"/>
          <p:nvPr/>
        </p:nvSpPr>
        <p:spPr>
          <a:xfrm>
            <a:off x="767752" y="2626376"/>
            <a:ext cx="1348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Green </a:t>
            </a:r>
            <a:r>
              <a:rPr lang="de-DE" dirty="0" err="1"/>
              <a:t>space</a:t>
            </a:r>
            <a:endParaRPr lang="en-GB" dirty="0"/>
          </a:p>
        </p:txBody>
      </p:sp>
      <p:cxnSp>
        <p:nvCxnSpPr>
          <p:cNvPr id="85" name="Straight Arrow Connector 47">
            <a:extLst>
              <a:ext uri="{FF2B5EF4-FFF2-40B4-BE49-F238E27FC236}">
                <a16:creationId xmlns:a16="http://schemas.microsoft.com/office/drawing/2014/main" id="{511F28B1-2349-0378-0747-AEFEE733C351}"/>
              </a:ext>
            </a:extLst>
          </p:cNvPr>
          <p:cNvCxnSpPr>
            <a:cxnSpLocks/>
          </p:cNvCxnSpPr>
          <p:nvPr/>
        </p:nvCxnSpPr>
        <p:spPr>
          <a:xfrm rot="10800000" flipV="1">
            <a:off x="6062330" y="950670"/>
            <a:ext cx="1612018" cy="1461617"/>
          </a:xfrm>
          <a:prstGeom prst="curvedConnector2">
            <a:avLst/>
          </a:prstGeom>
          <a:ln w="57150">
            <a:solidFill>
              <a:schemeClr val="tx1"/>
            </a:solidFill>
            <a:headEnd type="oval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91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07780-DEFC-28C6-EC00-7072E419D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SEM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0" i="1" dirty="0" err="1"/>
              <a:t>piecewiseSEM</a:t>
            </a:r>
            <a:r>
              <a:rPr lang="de-DE" b="0" i="1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DCAE0-84FB-19C8-3704-A2FD2C228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 err="1"/>
              <a:t>Theoretical</a:t>
            </a:r>
            <a:r>
              <a:rPr lang="de-DE" dirty="0"/>
              <a:t> DAG</a:t>
            </a:r>
          </a:p>
          <a:p>
            <a:pPr marL="514350" indent="-514350">
              <a:buAutoNum type="arabicPeriod"/>
            </a:pPr>
            <a:r>
              <a:rPr lang="de-DE" dirty="0" err="1"/>
              <a:t>Extracting</a:t>
            </a:r>
            <a:r>
              <a:rPr lang="de-DE" dirty="0"/>
              <a:t>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models</a:t>
            </a:r>
            <a:r>
              <a:rPr lang="de-DE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06353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362B811-640D-3CDB-DA1C-CC074C946144}"/>
              </a:ext>
            </a:extLst>
          </p:cNvPr>
          <p:cNvSpPr/>
          <p:nvPr/>
        </p:nvSpPr>
        <p:spPr>
          <a:xfrm>
            <a:off x="7674348" y="555569"/>
            <a:ext cx="1839432" cy="7902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A3C11059-0634-3119-3AF3-12BDE40BE1EA}"/>
              </a:ext>
            </a:extLst>
          </p:cNvPr>
          <p:cNvSpPr/>
          <p:nvPr/>
        </p:nvSpPr>
        <p:spPr>
          <a:xfrm>
            <a:off x="2356882" y="555569"/>
            <a:ext cx="1839432" cy="7902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0F3BD7E0-8694-8C1C-C836-A78BF68AF1E0}"/>
              </a:ext>
            </a:extLst>
          </p:cNvPr>
          <p:cNvSpPr/>
          <p:nvPr/>
        </p:nvSpPr>
        <p:spPr>
          <a:xfrm>
            <a:off x="5142614" y="2412288"/>
            <a:ext cx="1839432" cy="7902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FDD73DFD-60EB-92D6-CF5A-CABB1115127F}"/>
              </a:ext>
            </a:extLst>
          </p:cNvPr>
          <p:cNvSpPr/>
          <p:nvPr/>
        </p:nvSpPr>
        <p:spPr>
          <a:xfrm>
            <a:off x="517450" y="2412290"/>
            <a:ext cx="1839432" cy="7902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ectangle: Rounded Corners 35">
            <a:extLst>
              <a:ext uri="{FF2B5EF4-FFF2-40B4-BE49-F238E27FC236}">
                <a16:creationId xmlns:a16="http://schemas.microsoft.com/office/drawing/2014/main" id="{DD1EC951-40FB-5C18-EB7E-CB2EB714FADE}"/>
              </a:ext>
            </a:extLst>
          </p:cNvPr>
          <p:cNvSpPr/>
          <p:nvPr/>
        </p:nvSpPr>
        <p:spPr>
          <a:xfrm>
            <a:off x="9820936" y="2412283"/>
            <a:ext cx="1839432" cy="79020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FD530270-181E-75A8-AECA-BF9B720A4B7F}"/>
              </a:ext>
            </a:extLst>
          </p:cNvPr>
          <p:cNvCxnSpPr>
            <a:cxnSpLocks/>
          </p:cNvCxnSpPr>
          <p:nvPr/>
        </p:nvCxnSpPr>
        <p:spPr>
          <a:xfrm flipV="1">
            <a:off x="2356882" y="2807387"/>
            <a:ext cx="2785732" cy="2"/>
          </a:xfrm>
          <a:prstGeom prst="straightConnector1">
            <a:avLst/>
          </a:prstGeom>
          <a:ln w="57150">
            <a:solidFill>
              <a:schemeClr val="tx1"/>
            </a:solidFill>
            <a:headEnd type="oval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4E13ACB-EC2D-3BA5-A044-857AADB79DCE}"/>
              </a:ext>
            </a:extLst>
          </p:cNvPr>
          <p:cNvCxnSpPr>
            <a:cxnSpLocks/>
          </p:cNvCxnSpPr>
          <p:nvPr/>
        </p:nvCxnSpPr>
        <p:spPr>
          <a:xfrm flipV="1">
            <a:off x="7008625" y="2807385"/>
            <a:ext cx="2785732" cy="2"/>
          </a:xfrm>
          <a:prstGeom prst="straightConnector1">
            <a:avLst/>
          </a:prstGeom>
          <a:ln w="57150">
            <a:solidFill>
              <a:schemeClr val="tx1"/>
            </a:solidFill>
            <a:headEnd type="oval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63CC191-FB46-784D-C1A2-5CC2A391CB16}"/>
              </a:ext>
            </a:extLst>
          </p:cNvPr>
          <p:cNvCxnSpPr>
            <a:cxnSpLocks/>
            <a:stCxn id="3" idx="1"/>
            <a:endCxn id="33" idx="3"/>
          </p:cNvCxnSpPr>
          <p:nvPr/>
        </p:nvCxnSpPr>
        <p:spPr>
          <a:xfrm flipH="1">
            <a:off x="4196314" y="950671"/>
            <a:ext cx="3478034" cy="0"/>
          </a:xfrm>
          <a:prstGeom prst="straightConnector1">
            <a:avLst/>
          </a:prstGeom>
          <a:ln w="57150">
            <a:solidFill>
              <a:srgbClr val="FF0000"/>
            </a:solidFill>
            <a:headEnd type="oval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4AF9FB7E-FE81-6C56-AE47-F6B874B58FF0}"/>
              </a:ext>
            </a:extLst>
          </p:cNvPr>
          <p:cNvCxnSpPr>
            <a:cxnSpLocks/>
            <a:stCxn id="3" idx="0"/>
            <a:endCxn id="35" idx="0"/>
          </p:cNvCxnSpPr>
          <p:nvPr/>
        </p:nvCxnSpPr>
        <p:spPr>
          <a:xfrm rot="16200000" flipH="1" flipV="1">
            <a:off x="4087254" y="-2094520"/>
            <a:ext cx="1856721" cy="7156898"/>
          </a:xfrm>
          <a:prstGeom prst="bentConnector3">
            <a:avLst>
              <a:gd name="adj1" fmla="val -18878"/>
            </a:avLst>
          </a:prstGeom>
          <a:ln w="57150">
            <a:solidFill>
              <a:schemeClr val="tx1"/>
            </a:solidFill>
            <a:headEnd type="oval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994EF1B3-A49E-CC93-3764-24BA76272442}"/>
              </a:ext>
            </a:extLst>
          </p:cNvPr>
          <p:cNvCxnSpPr>
            <a:cxnSpLocks/>
            <a:stCxn id="33" idx="2"/>
          </p:cNvCxnSpPr>
          <p:nvPr/>
        </p:nvCxnSpPr>
        <p:spPr>
          <a:xfrm rot="16200000" flipH="1">
            <a:off x="3621675" y="1000694"/>
            <a:ext cx="1189148" cy="1879303"/>
          </a:xfrm>
          <a:prstGeom prst="curvedConnector2">
            <a:avLst/>
          </a:prstGeom>
          <a:ln w="57150">
            <a:solidFill>
              <a:schemeClr val="tx1"/>
            </a:solidFill>
            <a:headEnd type="oval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47">
            <a:extLst>
              <a:ext uri="{FF2B5EF4-FFF2-40B4-BE49-F238E27FC236}">
                <a16:creationId xmlns:a16="http://schemas.microsoft.com/office/drawing/2014/main" id="{601EB24F-B95D-97E2-1A76-C887CFAE7FC4}"/>
              </a:ext>
            </a:extLst>
          </p:cNvPr>
          <p:cNvCxnSpPr>
            <a:cxnSpLocks/>
            <a:stCxn id="3" idx="3"/>
            <a:endCxn id="36" idx="0"/>
          </p:cNvCxnSpPr>
          <p:nvPr/>
        </p:nvCxnSpPr>
        <p:spPr>
          <a:xfrm>
            <a:off x="9513780" y="950671"/>
            <a:ext cx="1226872" cy="1461612"/>
          </a:xfrm>
          <a:prstGeom prst="curvedConnector2">
            <a:avLst/>
          </a:prstGeom>
          <a:ln w="57150">
            <a:solidFill>
              <a:schemeClr val="tx1"/>
            </a:solidFill>
            <a:headEnd type="oval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836D71CF-F7B7-4C94-7465-8AE19EA35904}"/>
              </a:ext>
            </a:extLst>
          </p:cNvPr>
          <p:cNvSpPr txBox="1"/>
          <p:nvPr/>
        </p:nvSpPr>
        <p:spPr>
          <a:xfrm>
            <a:off x="10213296" y="2626557"/>
            <a:ext cx="1054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Body </a:t>
            </a:r>
            <a:r>
              <a:rPr lang="de-DE" dirty="0" err="1"/>
              <a:t>size</a:t>
            </a:r>
            <a:endParaRPr lang="en-GB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7FF58FF-7CB0-288B-5592-636EE0D305B2}"/>
              </a:ext>
            </a:extLst>
          </p:cNvPr>
          <p:cNvSpPr txBox="1"/>
          <p:nvPr/>
        </p:nvSpPr>
        <p:spPr>
          <a:xfrm>
            <a:off x="7753673" y="604323"/>
            <a:ext cx="1680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/>
              <a:t>Distance</a:t>
            </a:r>
            <a:r>
              <a:rPr lang="de-DE" dirty="0"/>
              <a:t> to </a:t>
            </a:r>
            <a:r>
              <a:rPr lang="de-DE" dirty="0" err="1"/>
              <a:t>city</a:t>
            </a:r>
            <a:r>
              <a:rPr lang="de-DE" dirty="0"/>
              <a:t> </a:t>
            </a:r>
            <a:r>
              <a:rPr lang="de-DE" dirty="0" err="1"/>
              <a:t>centre</a:t>
            </a:r>
            <a:endParaRPr lang="en-GB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349DB93-ACDF-20A8-CB46-F12ED78EC490}"/>
              </a:ext>
            </a:extLst>
          </p:cNvPr>
          <p:cNvSpPr txBox="1"/>
          <p:nvPr/>
        </p:nvSpPr>
        <p:spPr>
          <a:xfrm>
            <a:off x="2556138" y="766001"/>
            <a:ext cx="1373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Edge </a:t>
            </a:r>
            <a:r>
              <a:rPr lang="de-DE" dirty="0" err="1"/>
              <a:t>density</a:t>
            </a:r>
            <a:endParaRPr lang="en-GB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157E8FDB-620E-6127-DE68-3FC5C76AA411}"/>
              </a:ext>
            </a:extLst>
          </p:cNvPr>
          <p:cNvSpPr txBox="1"/>
          <p:nvPr/>
        </p:nvSpPr>
        <p:spPr>
          <a:xfrm>
            <a:off x="5239700" y="2627820"/>
            <a:ext cx="1645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Flower </a:t>
            </a:r>
            <a:r>
              <a:rPr lang="de-DE" dirty="0" err="1"/>
              <a:t>richness</a:t>
            </a:r>
            <a:endParaRPr lang="en-GB" dirty="0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0C38E255-F2BE-DAD0-8DDE-FADE1B80769B}"/>
              </a:ext>
            </a:extLst>
          </p:cNvPr>
          <p:cNvSpPr txBox="1"/>
          <p:nvPr/>
        </p:nvSpPr>
        <p:spPr>
          <a:xfrm>
            <a:off x="767752" y="2626376"/>
            <a:ext cx="13486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Green </a:t>
            </a:r>
            <a:r>
              <a:rPr lang="de-DE" dirty="0" err="1"/>
              <a:t>space</a:t>
            </a:r>
            <a:endParaRPr lang="en-GB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7D1DB7A-6B6B-2808-234C-83850AB81B2C}"/>
              </a:ext>
            </a:extLst>
          </p:cNvPr>
          <p:cNvSpPr txBox="1"/>
          <p:nvPr/>
        </p:nvSpPr>
        <p:spPr>
          <a:xfrm>
            <a:off x="984484" y="3833107"/>
            <a:ext cx="64236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M1&lt;-</a:t>
            </a:r>
            <a:r>
              <a:rPr lang="en-GB" sz="2400" dirty="0" err="1"/>
              <a:t>lm</a:t>
            </a:r>
            <a:r>
              <a:rPr lang="en-GB" sz="2400" dirty="0"/>
              <a:t>(Green space ~ distance to city centre)</a:t>
            </a:r>
          </a:p>
          <a:p>
            <a:endParaRPr lang="en-GB" sz="2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CF831A-BB18-8671-B695-F55C996E6865}"/>
              </a:ext>
            </a:extLst>
          </p:cNvPr>
          <p:cNvSpPr txBox="1"/>
          <p:nvPr/>
        </p:nvSpPr>
        <p:spPr>
          <a:xfrm>
            <a:off x="984484" y="4390321"/>
            <a:ext cx="70050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M2&lt;-</a:t>
            </a:r>
            <a:r>
              <a:rPr lang="en-GB" sz="2400" dirty="0" err="1"/>
              <a:t>lm</a:t>
            </a:r>
            <a:r>
              <a:rPr lang="en-GB" sz="2400" dirty="0"/>
              <a:t>(Edge density~ distance to city centre)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6BC543F-3ED6-F710-9DEB-9609A8EC76FB}"/>
              </a:ext>
            </a:extLst>
          </p:cNvPr>
          <p:cNvSpPr txBox="1"/>
          <p:nvPr/>
        </p:nvSpPr>
        <p:spPr>
          <a:xfrm>
            <a:off x="984484" y="4934742"/>
            <a:ext cx="11702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M3&lt;-</a:t>
            </a:r>
            <a:r>
              <a:rPr lang="en-GB" sz="2400" dirty="0" err="1"/>
              <a:t>glm</a:t>
            </a:r>
            <a:r>
              <a:rPr lang="en-GB" sz="2400" dirty="0"/>
              <a:t>(Flower richness ~ Edge density + Green space + Distance to city centre , family = "</a:t>
            </a:r>
            <a:r>
              <a:rPr lang="en-GB" sz="2400" dirty="0" err="1"/>
              <a:t>poisson</a:t>
            </a:r>
            <a:r>
              <a:rPr lang="en-GB" sz="2400" dirty="0"/>
              <a:t>“)</a:t>
            </a:r>
          </a:p>
        </p:txBody>
      </p:sp>
      <p:cxnSp>
        <p:nvCxnSpPr>
          <p:cNvPr id="6" name="Straight Arrow Connector 47">
            <a:extLst>
              <a:ext uri="{FF2B5EF4-FFF2-40B4-BE49-F238E27FC236}">
                <a16:creationId xmlns:a16="http://schemas.microsoft.com/office/drawing/2014/main" id="{310C9803-7364-FDF1-0690-5DB0FC675E74}"/>
              </a:ext>
            </a:extLst>
          </p:cNvPr>
          <p:cNvCxnSpPr>
            <a:cxnSpLocks/>
            <a:stCxn id="3" idx="1"/>
            <a:endCxn id="34" idx="0"/>
          </p:cNvCxnSpPr>
          <p:nvPr/>
        </p:nvCxnSpPr>
        <p:spPr>
          <a:xfrm rot="10800000" flipV="1">
            <a:off x="6062330" y="950670"/>
            <a:ext cx="1612018" cy="1461617"/>
          </a:xfrm>
          <a:prstGeom prst="curvedConnector2">
            <a:avLst/>
          </a:prstGeom>
          <a:ln w="57150">
            <a:solidFill>
              <a:schemeClr val="tx1"/>
            </a:solidFill>
            <a:headEnd type="oval" w="lg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AC6ABAB-629D-CB4A-AE08-DA34D63182DC}"/>
              </a:ext>
            </a:extLst>
          </p:cNvPr>
          <p:cNvSpPr txBox="1"/>
          <p:nvPr/>
        </p:nvSpPr>
        <p:spPr>
          <a:xfrm>
            <a:off x="988504" y="5902694"/>
            <a:ext cx="104455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M4&lt;-</a:t>
            </a:r>
            <a:r>
              <a:rPr lang="en-GB" sz="2400" dirty="0" err="1"/>
              <a:t>lmer</a:t>
            </a:r>
            <a:r>
              <a:rPr lang="en-GB" sz="2400" dirty="0"/>
              <a:t>(Body size ~ Flower richness + Distance to city centre + (1|Site))</a:t>
            </a:r>
          </a:p>
        </p:txBody>
      </p:sp>
    </p:spTree>
    <p:extLst>
      <p:ext uri="{BB962C8B-B14F-4D97-AF65-F5344CB8AC3E}">
        <p14:creationId xmlns:p14="http://schemas.microsoft.com/office/powerpoint/2010/main" val="3009888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07780-DEFC-28C6-EC00-7072E419D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SEM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0" i="1" dirty="0" err="1"/>
              <a:t>piecewiseSEM</a:t>
            </a:r>
            <a:r>
              <a:rPr lang="de-DE" b="0" i="1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DCAE0-84FB-19C8-3704-A2FD2C228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 err="1"/>
              <a:t>Theoretical</a:t>
            </a:r>
            <a:r>
              <a:rPr lang="de-DE" dirty="0"/>
              <a:t> DAG</a:t>
            </a:r>
          </a:p>
          <a:p>
            <a:pPr marL="514350" indent="-514350">
              <a:buAutoNum type="arabicPeriod"/>
            </a:pPr>
            <a:r>
              <a:rPr lang="de-DE" dirty="0" err="1"/>
              <a:t>Extracting</a:t>
            </a:r>
            <a:r>
              <a:rPr lang="de-DE" dirty="0"/>
              <a:t>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models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Testing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assumptions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individually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Running </a:t>
            </a:r>
            <a:r>
              <a:rPr lang="de-DE" dirty="0" err="1"/>
              <a:t>piecewise</a:t>
            </a:r>
            <a:r>
              <a:rPr lang="de-DE" dirty="0"/>
              <a:t> SEM </a:t>
            </a:r>
            <a:r>
              <a:rPr lang="de-DE" dirty="0" err="1"/>
              <a:t>with</a:t>
            </a:r>
            <a:r>
              <a:rPr lang="de-DE" dirty="0"/>
              <a:t> R</a:t>
            </a:r>
          </a:p>
          <a:p>
            <a:pPr marL="0" indent="0">
              <a:buNone/>
            </a:pPr>
            <a:r>
              <a:rPr lang="de-DE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971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933A0-187D-6C91-302A-D8AD63E4B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using</a:t>
            </a:r>
            <a:r>
              <a:rPr lang="de-DE" dirty="0"/>
              <a:t> SEM?</a:t>
            </a:r>
            <a:r>
              <a:rPr lang="en-GB" dirty="0">
                <a:latin typeface="Microsoft Himalaya" panose="01010100010101010101" pitchFamily="2" charset="0"/>
                <a:ea typeface="Microsoft Himalaya" panose="01010100010101010101" pitchFamily="2" charset="0"/>
                <a:cs typeface="Microsoft Himalaya" panose="01010100010101010101" pitchFamily="2" charset="0"/>
              </a:rPr>
              <a:t> (Pearl 2012, Garrido et al. 2022)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CD9E31-B322-9081-A063-8A6C7444A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32563" cy="4351338"/>
          </a:xfrm>
        </p:spPr>
        <p:txBody>
          <a:bodyPr/>
          <a:lstStyle/>
          <a:p>
            <a:r>
              <a:rPr lang="en-GB" dirty="0"/>
              <a:t>can be used to test hypotheses about network structure </a:t>
            </a:r>
            <a:endParaRPr lang="en-GB" dirty="0">
              <a:latin typeface="Microsoft Himalaya" panose="01010100010101010101" pitchFamily="2" charset="0"/>
              <a:ea typeface="Microsoft Himalaya" panose="01010100010101010101" pitchFamily="2" charset="0"/>
              <a:cs typeface="Microsoft Himalaya" panose="01010100010101010101" pitchFamily="2" charset="0"/>
            </a:endParaRPr>
          </a:p>
          <a:p>
            <a:pPr lvl="1"/>
            <a:r>
              <a:rPr lang="en-GB" dirty="0"/>
              <a:t>decompose the correlations into various causal sources, such as direct effects, indirect effects, total effects</a:t>
            </a:r>
          </a:p>
          <a:p>
            <a:pPr lvl="1"/>
            <a:r>
              <a:rPr lang="en-GB" dirty="0"/>
              <a:t>dealing with reciprocal effects, multiple observable and unobservable variables</a:t>
            </a:r>
          </a:p>
          <a:p>
            <a:pPr lvl="1"/>
            <a:r>
              <a:rPr lang="en-GB" dirty="0"/>
              <a:t>multiple outcomes</a:t>
            </a:r>
          </a:p>
          <a:p>
            <a:pPr lvl="1"/>
            <a:endParaRPr lang="en-GB" dirty="0"/>
          </a:p>
          <a:p>
            <a:r>
              <a:rPr lang="en-GB" dirty="0"/>
              <a:t>Interpreting parameters as </a:t>
            </a:r>
            <a:r>
              <a:rPr lang="en-GB" b="1" dirty="0"/>
              <a:t>causal</a:t>
            </a:r>
            <a:r>
              <a:rPr lang="en-GB" dirty="0"/>
              <a:t> effects</a:t>
            </a:r>
          </a:p>
        </p:txBody>
      </p:sp>
    </p:spTree>
    <p:extLst>
      <p:ext uri="{BB962C8B-B14F-4D97-AF65-F5344CB8AC3E}">
        <p14:creationId xmlns:p14="http://schemas.microsoft.com/office/powerpoint/2010/main" val="7105755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07780-DEFC-28C6-EC00-7072E419D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SEM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0" i="1" dirty="0" err="1"/>
              <a:t>piecewiseSEM</a:t>
            </a:r>
            <a:r>
              <a:rPr lang="de-DE" b="0" i="1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DCAE0-84FB-19C8-3704-A2FD2C228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353FB17-500E-A130-8AD8-B43D7105B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" y="2053907"/>
            <a:ext cx="11432802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2570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07780-DEFC-28C6-EC00-7072E419D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SEM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0" i="1" dirty="0" err="1"/>
              <a:t>piecewiseSEM</a:t>
            </a:r>
            <a:r>
              <a:rPr lang="de-DE" b="0" i="1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DCAE0-84FB-19C8-3704-A2FD2C228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A45ECB3-A2BD-389E-00F0-8F9EEBD684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652" y="1532414"/>
            <a:ext cx="9498330" cy="4937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28658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07780-DEFC-28C6-EC00-7072E419D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SEM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0" i="1" dirty="0" err="1"/>
              <a:t>piecewiseSEM</a:t>
            </a:r>
            <a:r>
              <a:rPr lang="de-DE" b="0" i="1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DCAE0-84FB-19C8-3704-A2FD2C228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endParaRPr lang="en-GB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EF0D2A6-8C5C-AEAD-BD5B-006A41F73E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762" y="1919287"/>
            <a:ext cx="13086916" cy="3567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60807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07780-DEFC-28C6-EC00-7072E419D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SEM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0" i="1" dirty="0" err="1"/>
              <a:t>piecewiseSEM</a:t>
            </a:r>
            <a:r>
              <a:rPr lang="de-DE" b="0" i="1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DCAE0-84FB-19C8-3704-A2FD2C228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C9F35D2-63E2-571F-3FCC-59C0FE6895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9742" y="2479357"/>
            <a:ext cx="8248287" cy="14297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89485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07780-DEFC-28C6-EC00-7072E419D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SEM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0" i="1" dirty="0" err="1"/>
              <a:t>piecewiseSEM</a:t>
            </a:r>
            <a:r>
              <a:rPr lang="de-DE" b="0" i="1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DCAE0-84FB-19C8-3704-A2FD2C228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de-DE" dirty="0" err="1"/>
              <a:t>Theoretical</a:t>
            </a:r>
            <a:r>
              <a:rPr lang="de-DE" dirty="0"/>
              <a:t> DAG</a:t>
            </a:r>
          </a:p>
          <a:p>
            <a:pPr marL="514350" indent="-514350">
              <a:buAutoNum type="arabicPeriod"/>
            </a:pPr>
            <a:r>
              <a:rPr lang="de-DE" dirty="0" err="1"/>
              <a:t>Extracting</a:t>
            </a:r>
            <a:r>
              <a:rPr lang="de-DE" dirty="0"/>
              <a:t>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 </a:t>
            </a:r>
            <a:r>
              <a:rPr lang="de-DE" dirty="0" err="1"/>
              <a:t>into</a:t>
            </a:r>
            <a:r>
              <a:rPr lang="de-DE" dirty="0"/>
              <a:t>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models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 err="1"/>
              <a:t>Testing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assumptions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each</a:t>
            </a:r>
            <a:r>
              <a:rPr lang="de-DE" dirty="0"/>
              <a:t> </a:t>
            </a:r>
            <a:r>
              <a:rPr lang="de-DE" dirty="0" err="1"/>
              <a:t>model</a:t>
            </a:r>
            <a:r>
              <a:rPr lang="de-DE" dirty="0"/>
              <a:t> </a:t>
            </a:r>
            <a:r>
              <a:rPr lang="de-DE" dirty="0" err="1"/>
              <a:t>individually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Running </a:t>
            </a:r>
            <a:r>
              <a:rPr lang="de-DE" dirty="0" err="1"/>
              <a:t>piecewise</a:t>
            </a:r>
            <a:r>
              <a:rPr lang="de-DE" dirty="0"/>
              <a:t> SEM </a:t>
            </a:r>
            <a:r>
              <a:rPr lang="de-DE" dirty="0" err="1"/>
              <a:t>with</a:t>
            </a:r>
            <a:r>
              <a:rPr lang="de-DE" dirty="0"/>
              <a:t> </a:t>
            </a:r>
          </a:p>
          <a:p>
            <a:pPr marL="514350" indent="-514350">
              <a:buAutoNum type="arabicPeriod"/>
            </a:pPr>
            <a:r>
              <a:rPr lang="de-DE" dirty="0"/>
              <a:t>Statistical DAG</a:t>
            </a:r>
          </a:p>
          <a:p>
            <a:pPr marL="0" indent="0">
              <a:buNone/>
            </a:pPr>
            <a:r>
              <a:rPr lang="de-DE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052821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007780-DEFC-28C6-EC00-7072E419D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SEM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b="0" i="1" dirty="0" err="1"/>
              <a:t>piecewiseSEM</a:t>
            </a:r>
            <a:r>
              <a:rPr lang="de-DE" b="0" i="1" dirty="0"/>
              <a:t>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8DCAE0-84FB-19C8-3704-A2FD2C228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/>
              <a:t> </a:t>
            </a:r>
            <a:endParaRPr lang="en-GB" dirty="0"/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9AC1D24F-9959-E124-20B0-2A28746643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67640" y="2942363"/>
            <a:ext cx="11932920" cy="97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995117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C9A61-6F5C-B5B8-1A16-993EABF04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Problems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799D35-B99D-F97A-7BD9-15987B151C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12235"/>
          </a:xfrm>
        </p:spPr>
        <p:txBody>
          <a:bodyPr/>
          <a:lstStyle/>
          <a:p>
            <a:r>
              <a:rPr lang="de-DE" dirty="0"/>
              <a:t>Model </a:t>
            </a:r>
            <a:r>
              <a:rPr lang="de-DE" dirty="0" err="1"/>
              <a:t>selection</a:t>
            </a:r>
            <a:r>
              <a:rPr lang="de-DE" dirty="0"/>
              <a:t>: Stick to </a:t>
            </a:r>
            <a:r>
              <a:rPr lang="de-DE" dirty="0" err="1"/>
              <a:t>theoretical</a:t>
            </a:r>
            <a:r>
              <a:rPr lang="de-DE" dirty="0"/>
              <a:t> Model </a:t>
            </a:r>
            <a:r>
              <a:rPr lang="de-DE" dirty="0" err="1"/>
              <a:t>or</a:t>
            </a:r>
            <a:r>
              <a:rPr lang="de-DE" dirty="0"/>
              <a:t> do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AIC and </a:t>
            </a:r>
            <a:r>
              <a:rPr lang="de-DE" dirty="0" err="1"/>
              <a:t>other</a:t>
            </a:r>
            <a:r>
              <a:rPr lang="de-DE" dirty="0"/>
              <a:t> </a:t>
            </a:r>
            <a:r>
              <a:rPr lang="de-DE" dirty="0" err="1"/>
              <a:t>methods</a:t>
            </a:r>
            <a:r>
              <a:rPr lang="de-DE" dirty="0"/>
              <a:t>? </a:t>
            </a:r>
          </a:p>
          <a:p>
            <a:r>
              <a:rPr lang="de-DE" dirty="0" err="1"/>
              <a:t>Including</a:t>
            </a:r>
            <a:r>
              <a:rPr lang="de-DE" dirty="0"/>
              <a:t> </a:t>
            </a:r>
            <a:r>
              <a:rPr lang="de-DE" dirty="0" err="1"/>
              <a:t>many</a:t>
            </a:r>
            <a:r>
              <a:rPr lang="de-DE" dirty="0"/>
              <a:t> </a:t>
            </a:r>
            <a:r>
              <a:rPr lang="de-DE" dirty="0" err="1"/>
              <a:t>predictors</a:t>
            </a:r>
            <a:r>
              <a:rPr lang="de-DE" dirty="0"/>
              <a:t> and </a:t>
            </a:r>
            <a:r>
              <a:rPr lang="de-DE" dirty="0" err="1"/>
              <a:t>single</a:t>
            </a:r>
            <a:r>
              <a:rPr lang="de-DE" dirty="0"/>
              <a:t> </a:t>
            </a:r>
            <a:r>
              <a:rPr lang="de-DE" dirty="0" err="1"/>
              <a:t>models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mess</a:t>
            </a:r>
            <a:r>
              <a:rPr lang="de-DE" dirty="0"/>
              <a:t> </a:t>
            </a:r>
            <a:r>
              <a:rPr lang="de-DE" dirty="0" err="1"/>
              <a:t>up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statistics</a:t>
            </a:r>
            <a:r>
              <a:rPr lang="de-DE" dirty="0"/>
              <a:t> 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/>
              <a:t>Main source: https://jslefche.github.io/sem_book/index.html</a:t>
            </a:r>
          </a:p>
        </p:txBody>
      </p:sp>
    </p:spTree>
    <p:extLst>
      <p:ext uri="{BB962C8B-B14F-4D97-AF65-F5344CB8AC3E}">
        <p14:creationId xmlns:p14="http://schemas.microsoft.com/office/powerpoint/2010/main" val="3730033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7FFA937-7425-BF62-ACE3-835EB58501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9758" y="2310894"/>
            <a:ext cx="8132483" cy="178355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A729D3-C32E-1CDA-9182-043A8828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412750"/>
            <a:ext cx="11353800" cy="1325563"/>
          </a:xfrm>
        </p:spPr>
        <p:txBody>
          <a:bodyPr/>
          <a:lstStyle/>
          <a:p>
            <a:pPr algn="ctr"/>
            <a:r>
              <a:rPr lang="de-DE" dirty="0"/>
              <a:t>Basics – 8 </a:t>
            </a:r>
            <a:r>
              <a:rPr lang="de-DE" dirty="0" err="1"/>
              <a:t>rules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 </a:t>
            </a:r>
            <a:r>
              <a:rPr lang="de-DE" dirty="0" err="1"/>
              <a:t>coefficients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856FA-19A3-8DBD-106C-83F3A4E78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6875"/>
            <a:ext cx="10515600" cy="4510088"/>
          </a:xfrm>
        </p:spPr>
        <p:txBody>
          <a:bodyPr/>
          <a:lstStyle/>
          <a:p>
            <a:pPr marL="0" indent="0" algn="ctr">
              <a:buNone/>
            </a:pPr>
            <a:r>
              <a:rPr lang="en-GB" sz="2000" b="0" i="0" dirty="0">
                <a:solidFill>
                  <a:srgbClr val="333333"/>
                </a:solidFill>
                <a:effectLst/>
                <a:latin typeface="Helvetica Neue"/>
              </a:rPr>
              <a:t>The building block of the global estimation procedure for SEM are covariance, correlation and </a:t>
            </a:r>
            <a:r>
              <a:rPr lang="de-DE" sz="2000" b="0" i="0" dirty="0" err="1">
                <a:solidFill>
                  <a:srgbClr val="333333"/>
                </a:solidFill>
                <a:effectLst/>
                <a:latin typeface="Helvetica Neue"/>
              </a:rPr>
              <a:t>r</a:t>
            </a:r>
            <a:r>
              <a:rPr lang="de-DE" sz="2000" dirty="0" err="1"/>
              <a:t>egression</a:t>
            </a:r>
            <a:r>
              <a:rPr lang="de-DE" sz="2000" dirty="0"/>
              <a:t> (</a:t>
            </a:r>
            <a:r>
              <a:rPr lang="de-DE" sz="2000" dirty="0" err="1"/>
              <a:t>or</a:t>
            </a:r>
            <a:r>
              <a:rPr lang="de-DE" sz="2000" dirty="0"/>
              <a:t> </a:t>
            </a:r>
            <a:r>
              <a:rPr lang="de-DE" sz="2000" dirty="0" err="1"/>
              <a:t>path</a:t>
            </a:r>
            <a:r>
              <a:rPr lang="de-DE" sz="2000" dirty="0"/>
              <a:t>) </a:t>
            </a:r>
            <a:r>
              <a:rPr lang="de-DE" sz="2000" dirty="0" err="1"/>
              <a:t>coefficients</a:t>
            </a:r>
            <a:endParaRPr lang="de-DE" sz="2000" dirty="0"/>
          </a:p>
          <a:p>
            <a:pPr marL="0" indent="0">
              <a:buNone/>
            </a:pPr>
            <a:endParaRPr lang="en-GB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D7B859-F4FD-86FA-CA58-38E8FE9E90D3}"/>
              </a:ext>
            </a:extLst>
          </p:cNvPr>
          <p:cNvSpPr txBox="1"/>
          <p:nvPr/>
        </p:nvSpPr>
        <p:spPr>
          <a:xfrm>
            <a:off x="2134533" y="3829734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/>
              <a:t>Exogenous</a:t>
            </a:r>
            <a:r>
              <a:rPr lang="de-DE" dirty="0"/>
              <a:t> Variable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F8A62C9-D365-F6EE-0CD5-79D8B3FB7B0D}"/>
              </a:ext>
            </a:extLst>
          </p:cNvPr>
          <p:cNvSpPr txBox="1"/>
          <p:nvPr/>
        </p:nvSpPr>
        <p:spPr>
          <a:xfrm>
            <a:off x="8533467" y="3829734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/>
              <a:t>Endogenous</a:t>
            </a:r>
            <a:r>
              <a:rPr lang="de-DE" dirty="0"/>
              <a:t> variable</a:t>
            </a:r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BD110A-E93E-D2CE-E405-9F91F78D200B}"/>
              </a:ext>
            </a:extLst>
          </p:cNvPr>
          <p:cNvSpPr txBox="1"/>
          <p:nvPr/>
        </p:nvSpPr>
        <p:spPr>
          <a:xfrm>
            <a:off x="5337082" y="3829734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err="1"/>
              <a:t>Endogenous</a:t>
            </a:r>
            <a:r>
              <a:rPr lang="de-DE" dirty="0"/>
              <a:t> variable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773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729D3-C32E-1CDA-9182-043A8828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412750"/>
            <a:ext cx="11353800" cy="1325563"/>
          </a:xfrm>
        </p:spPr>
        <p:txBody>
          <a:bodyPr/>
          <a:lstStyle/>
          <a:p>
            <a:pPr algn="ctr"/>
            <a:r>
              <a:rPr lang="de-DE" dirty="0"/>
              <a:t>Basics – 8 </a:t>
            </a:r>
            <a:r>
              <a:rPr lang="de-DE" dirty="0" err="1"/>
              <a:t>rules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 </a:t>
            </a:r>
            <a:r>
              <a:rPr lang="de-DE" dirty="0" err="1"/>
              <a:t>coefficients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856FA-19A3-8DBD-106C-83F3A4E78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6875"/>
            <a:ext cx="10515600" cy="1957941"/>
          </a:xfrm>
        </p:spPr>
        <p:txBody>
          <a:bodyPr/>
          <a:lstStyle/>
          <a:p>
            <a:pPr marL="0" indent="0">
              <a:buNone/>
            </a:pPr>
            <a:r>
              <a:rPr lang="de-DE" dirty="0">
                <a:solidFill>
                  <a:srgbClr val="333333"/>
                </a:solidFill>
                <a:latin typeface="Helvetica Neue"/>
              </a:rPr>
              <a:t>Rule 1: </a:t>
            </a:r>
            <a:r>
              <a:rPr lang="en-GB" dirty="0">
                <a:solidFill>
                  <a:srgbClr val="333333"/>
                </a:solidFill>
                <a:latin typeface="Helvetica Neue"/>
              </a:rPr>
              <a:t>Unspecified relationships among exogenous variables are simply their bivariate correlations</a:t>
            </a:r>
          </a:p>
          <a:p>
            <a:pPr lvl="1"/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If there is not a directed path between two exogenous variables, then their relationship can be expressed by the simple correlation between them</a:t>
            </a:r>
          </a:p>
          <a:p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C59BD38-E734-801B-CFE5-920D2DC1B16E}"/>
              </a:ext>
            </a:extLst>
          </p:cNvPr>
          <p:cNvSpPr/>
          <p:nvPr/>
        </p:nvSpPr>
        <p:spPr>
          <a:xfrm>
            <a:off x="3968750" y="3662362"/>
            <a:ext cx="1219200" cy="10191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9F1352-2657-C9E3-6463-9AC7467F1A79}"/>
              </a:ext>
            </a:extLst>
          </p:cNvPr>
          <p:cNvSpPr/>
          <p:nvPr/>
        </p:nvSpPr>
        <p:spPr>
          <a:xfrm>
            <a:off x="3968750" y="5611811"/>
            <a:ext cx="1219200" cy="10191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1BD515F-7B7B-3409-8823-9C2359CA88F2}"/>
              </a:ext>
            </a:extLst>
          </p:cNvPr>
          <p:cNvSpPr/>
          <p:nvPr/>
        </p:nvSpPr>
        <p:spPr>
          <a:xfrm>
            <a:off x="7540627" y="4610100"/>
            <a:ext cx="1219200" cy="10191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D618F18-9ED6-5887-8C98-800078C9054C}"/>
              </a:ext>
            </a:extLst>
          </p:cNvPr>
          <p:cNvCxnSpPr>
            <a:cxnSpLocks/>
          </p:cNvCxnSpPr>
          <p:nvPr/>
        </p:nvCxnSpPr>
        <p:spPr>
          <a:xfrm>
            <a:off x="5187949" y="4171949"/>
            <a:ext cx="2352678" cy="796608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E077F72-6D9D-AD7A-FAD9-D619AFF37073}"/>
              </a:ext>
            </a:extLst>
          </p:cNvPr>
          <p:cNvCxnSpPr>
            <a:cxnSpLocks/>
            <a:stCxn id="6" idx="3"/>
          </p:cNvCxnSpPr>
          <p:nvPr/>
        </p:nvCxnSpPr>
        <p:spPr>
          <a:xfrm flipV="1">
            <a:off x="5187950" y="5273040"/>
            <a:ext cx="2352677" cy="848359"/>
          </a:xfrm>
          <a:prstGeom prst="straightConnector1">
            <a:avLst/>
          </a:prstGeom>
          <a:ln w="381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1632D70-CA89-164C-68DD-0194A5CEE26B}"/>
              </a:ext>
            </a:extLst>
          </p:cNvPr>
          <p:cNvSpPr txBox="1"/>
          <p:nvPr/>
        </p:nvSpPr>
        <p:spPr>
          <a:xfrm>
            <a:off x="4331466" y="3879561"/>
            <a:ext cx="570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x1</a:t>
            </a:r>
            <a:endParaRPr lang="en-GB" sz="3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8B1AE9A-51E3-C2CC-7E07-D38C30619748}"/>
              </a:ext>
            </a:extLst>
          </p:cNvPr>
          <p:cNvSpPr txBox="1"/>
          <p:nvPr/>
        </p:nvSpPr>
        <p:spPr>
          <a:xfrm>
            <a:off x="4331466" y="5860475"/>
            <a:ext cx="5709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x2</a:t>
            </a:r>
            <a:endParaRPr lang="en-GB" sz="32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27B231F-2D88-F1F0-2CF1-B8E6327DC44D}"/>
              </a:ext>
            </a:extLst>
          </p:cNvPr>
          <p:cNvSpPr txBox="1"/>
          <p:nvPr/>
        </p:nvSpPr>
        <p:spPr>
          <a:xfrm>
            <a:off x="7860724" y="4827299"/>
            <a:ext cx="579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y1</a:t>
            </a:r>
            <a:endParaRPr lang="en-GB" sz="3200" dirty="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DCA85A22-F349-DD53-8927-E93D5462B7D0}"/>
              </a:ext>
            </a:extLst>
          </p:cNvPr>
          <p:cNvCxnSpPr/>
          <p:nvPr/>
        </p:nvCxnSpPr>
        <p:spPr>
          <a:xfrm>
            <a:off x="4460240" y="4827299"/>
            <a:ext cx="0" cy="58477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BE2F952-6E79-1744-5660-D67D435CC6F8}"/>
              </a:ext>
            </a:extLst>
          </p:cNvPr>
          <p:cNvCxnSpPr/>
          <p:nvPr/>
        </p:nvCxnSpPr>
        <p:spPr>
          <a:xfrm>
            <a:off x="4600962" y="4827299"/>
            <a:ext cx="0" cy="584775"/>
          </a:xfrm>
          <a:prstGeom prst="line">
            <a:avLst/>
          </a:prstGeom>
          <a:ln w="28575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AA64BC2F-7E6B-ED26-D3E4-CB79BD975B46}"/>
              </a:ext>
            </a:extLst>
          </p:cNvPr>
          <p:cNvSpPr txBox="1"/>
          <p:nvPr/>
        </p:nvSpPr>
        <p:spPr>
          <a:xfrm>
            <a:off x="743958" y="4692091"/>
            <a:ext cx="36459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/>
              <a:t>Correlation</a:t>
            </a:r>
            <a:endParaRPr lang="de-DE" sz="2400" dirty="0"/>
          </a:p>
          <a:p>
            <a:pPr algn="ctr"/>
            <a:r>
              <a:rPr lang="pt-BR" sz="2400" b="0" i="0" dirty="0">
                <a:solidFill>
                  <a:srgbClr val="333333"/>
                </a:solidFill>
                <a:effectLst/>
                <a:latin typeface="Helvetica Neue"/>
              </a:rPr>
              <a:t> </a:t>
            </a:r>
            <a:r>
              <a:rPr lang="pt-BR" sz="2400" b="0" i="0" dirty="0">
                <a:solidFill>
                  <a:srgbClr val="333333"/>
                </a:solidFill>
                <a:effectLst/>
                <a:latin typeface="MJXc-TeX-math-I"/>
              </a:rPr>
              <a:t>x</a:t>
            </a:r>
            <a:r>
              <a:rPr lang="pt-BR" sz="2400" b="0" i="0" dirty="0">
                <a:solidFill>
                  <a:srgbClr val="333333"/>
                </a:solidFill>
                <a:effectLst/>
                <a:latin typeface="MJXc-TeX-main-R"/>
              </a:rPr>
              <a:t>1&lt;−&gt;</a:t>
            </a:r>
            <a:r>
              <a:rPr lang="pt-BR" sz="2400" b="0" i="0" dirty="0">
                <a:solidFill>
                  <a:srgbClr val="333333"/>
                </a:solidFill>
                <a:effectLst/>
                <a:latin typeface="MJXc-TeX-math-I"/>
              </a:rPr>
              <a:t>x</a:t>
            </a:r>
            <a:r>
              <a:rPr lang="pt-BR" sz="2400" b="0" i="0" dirty="0">
                <a:solidFill>
                  <a:srgbClr val="333333"/>
                </a:solidFill>
                <a:effectLst/>
                <a:latin typeface="MJXc-TeX-main-R"/>
              </a:rPr>
              <a:t>2==</a:t>
            </a:r>
            <a:r>
              <a:rPr lang="pt-BR" sz="2400" b="0" i="0" dirty="0">
                <a:solidFill>
                  <a:srgbClr val="333333"/>
                </a:solidFill>
                <a:effectLst/>
                <a:latin typeface="MJXc-TeX-math-I"/>
              </a:rPr>
              <a:t>cor</a:t>
            </a:r>
            <a:r>
              <a:rPr lang="pt-BR" sz="2400" b="0" i="0" dirty="0">
                <a:solidFill>
                  <a:srgbClr val="333333"/>
                </a:solidFill>
                <a:effectLst/>
                <a:latin typeface="MJXc-TeX-main-R"/>
              </a:rPr>
              <a:t>(</a:t>
            </a:r>
            <a:r>
              <a:rPr lang="pt-BR" sz="2400" b="0" i="0" dirty="0">
                <a:solidFill>
                  <a:srgbClr val="333333"/>
                </a:solidFill>
                <a:effectLst/>
                <a:latin typeface="MJXc-TeX-math-I"/>
              </a:rPr>
              <a:t>x</a:t>
            </a:r>
            <a:r>
              <a:rPr lang="pt-BR" sz="2400" b="0" i="0" dirty="0">
                <a:solidFill>
                  <a:srgbClr val="333333"/>
                </a:solidFill>
                <a:effectLst/>
                <a:latin typeface="MJXc-TeX-main-R"/>
              </a:rPr>
              <a:t>1,</a:t>
            </a:r>
            <a:r>
              <a:rPr lang="pt-BR" sz="2400" b="0" i="0" dirty="0">
                <a:solidFill>
                  <a:srgbClr val="333333"/>
                </a:solidFill>
                <a:effectLst/>
                <a:latin typeface="MJXc-TeX-math-I"/>
              </a:rPr>
              <a:t>x</a:t>
            </a:r>
            <a:r>
              <a:rPr lang="pt-BR" sz="2400" b="0" i="0" dirty="0">
                <a:solidFill>
                  <a:srgbClr val="333333"/>
                </a:solidFill>
                <a:effectLst/>
                <a:latin typeface="MJXc-TeX-main-R"/>
              </a:rPr>
              <a:t>2)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0652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9" grpId="0"/>
      <p:bldP spid="20" grpId="0"/>
      <p:bldP spid="21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729D3-C32E-1CDA-9182-043A8828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412750"/>
            <a:ext cx="11353800" cy="1325563"/>
          </a:xfrm>
        </p:spPr>
        <p:txBody>
          <a:bodyPr/>
          <a:lstStyle/>
          <a:p>
            <a:pPr algn="ctr"/>
            <a:r>
              <a:rPr lang="de-DE" dirty="0"/>
              <a:t>Basics – 8 </a:t>
            </a:r>
            <a:r>
              <a:rPr lang="de-DE" dirty="0" err="1"/>
              <a:t>rules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 </a:t>
            </a:r>
            <a:r>
              <a:rPr lang="de-DE" dirty="0" err="1"/>
              <a:t>coefficients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856FA-19A3-8DBD-106C-83F3A4E78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6875"/>
            <a:ext cx="10515600" cy="3057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rgbClr val="333333"/>
                </a:solidFill>
                <a:latin typeface="Helvetica Neue"/>
              </a:rPr>
              <a:t>Rule 2: </a:t>
            </a:r>
            <a:r>
              <a:rPr lang="en-GB" dirty="0">
                <a:solidFill>
                  <a:srgbClr val="333333"/>
                </a:solidFill>
                <a:latin typeface="Helvetica Neue"/>
              </a:rPr>
              <a:t>When two variables are connected by a single path, the coefficient of that path is the regression coefficient</a:t>
            </a:r>
          </a:p>
          <a:p>
            <a:pPr lvl="1"/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the path coefficient connecting 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x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in-R"/>
              </a:rPr>
              <a:t>1−&gt;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y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in-R"/>
              </a:rPr>
              <a:t>1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 is the regression coefficient 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γ</a:t>
            </a:r>
            <a:r>
              <a:rPr lang="en-GB" b="0" i="0" baseline="-25000" dirty="0">
                <a:solidFill>
                  <a:srgbClr val="333333"/>
                </a:solidFill>
                <a:effectLst/>
                <a:latin typeface="MJXc-TeX-math-I"/>
              </a:rPr>
              <a:t>y</a:t>
            </a:r>
            <a:r>
              <a:rPr lang="en-GB" b="0" i="0" baseline="-25000" dirty="0">
                <a:solidFill>
                  <a:srgbClr val="333333"/>
                </a:solidFill>
                <a:effectLst/>
                <a:latin typeface="MJXc-TeX-main-R"/>
              </a:rPr>
              <a:t>1,</a:t>
            </a:r>
            <a:r>
              <a:rPr lang="en-GB" b="0" i="0" baseline="-25000" dirty="0">
                <a:solidFill>
                  <a:srgbClr val="333333"/>
                </a:solidFill>
                <a:effectLst/>
                <a:latin typeface="MJXc-TeX-math-I"/>
              </a:rPr>
              <a:t>x</a:t>
            </a:r>
            <a:r>
              <a:rPr lang="en-GB" b="0" i="0" baseline="-25000" dirty="0">
                <a:solidFill>
                  <a:srgbClr val="333333"/>
                </a:solidFill>
                <a:effectLst/>
                <a:latin typeface="MJXc-TeX-main-R"/>
              </a:rPr>
              <a:t>1</a:t>
            </a:r>
            <a:r>
              <a:rPr lang="en-GB" dirty="0">
                <a:solidFill>
                  <a:srgbClr val="333333"/>
                </a:solidFill>
                <a:latin typeface="Helvetica Neue"/>
              </a:rPr>
              <a:t>, 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the path coefficient connecting 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y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in-R"/>
              </a:rPr>
              <a:t>1−&gt;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y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in-R"/>
              </a:rPr>
              <a:t>2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 is the regression coefficient 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β</a:t>
            </a:r>
            <a:r>
              <a:rPr lang="en-GB" b="0" i="0" baseline="-25000" dirty="0">
                <a:solidFill>
                  <a:srgbClr val="333333"/>
                </a:solidFill>
                <a:effectLst/>
                <a:latin typeface="MJXc-TeX-math-I"/>
              </a:rPr>
              <a:t>y</a:t>
            </a:r>
            <a:r>
              <a:rPr lang="en-GB" b="0" i="0" baseline="-25000" dirty="0">
                <a:solidFill>
                  <a:srgbClr val="333333"/>
                </a:solidFill>
                <a:effectLst/>
                <a:latin typeface="MJXc-TeX-main-R"/>
              </a:rPr>
              <a:t>2,</a:t>
            </a:r>
            <a:r>
              <a:rPr lang="en-GB" b="0" i="0" baseline="-25000" dirty="0">
                <a:solidFill>
                  <a:srgbClr val="333333"/>
                </a:solidFill>
                <a:effectLst/>
                <a:latin typeface="MJXc-TeX-math-I"/>
              </a:rPr>
              <a:t>y</a:t>
            </a:r>
            <a:r>
              <a:rPr lang="en-GB" b="0" i="0" baseline="-25000" dirty="0">
                <a:solidFill>
                  <a:srgbClr val="333333"/>
                </a:solidFill>
                <a:effectLst/>
                <a:latin typeface="MJXc-TeX-main-R"/>
              </a:rPr>
              <a:t>1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. </a:t>
            </a:r>
          </a:p>
          <a:p>
            <a:pPr lvl="1"/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If the data are standardized, then the regression coefficient equals the correlation between the two:</a:t>
            </a:r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D8FC5B-639A-1CF7-33AF-4B104DBABC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9758" y="4299347"/>
            <a:ext cx="8132483" cy="178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323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729D3-C32E-1CDA-9182-043A8828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412750"/>
            <a:ext cx="11353800" cy="1325563"/>
          </a:xfrm>
        </p:spPr>
        <p:txBody>
          <a:bodyPr/>
          <a:lstStyle/>
          <a:p>
            <a:pPr algn="ctr"/>
            <a:r>
              <a:rPr lang="de-DE" dirty="0"/>
              <a:t>Basics – 8 </a:t>
            </a:r>
            <a:r>
              <a:rPr lang="de-DE" dirty="0" err="1"/>
              <a:t>rules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 </a:t>
            </a:r>
            <a:r>
              <a:rPr lang="de-DE" dirty="0" err="1"/>
              <a:t>coefficients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856FA-19A3-8DBD-106C-83F3A4E78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78306"/>
            <a:ext cx="10515600" cy="3057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rgbClr val="333333"/>
                </a:solidFill>
                <a:latin typeface="Helvetica Neue"/>
              </a:rPr>
              <a:t>Rule 3: </a:t>
            </a:r>
            <a:r>
              <a:rPr lang="en-GB" dirty="0">
                <a:solidFill>
                  <a:srgbClr val="333333"/>
                </a:solidFill>
                <a:latin typeface="Helvetica Neue"/>
              </a:rPr>
              <a:t>The strength of a compound path (one that includes multiple links) is the product of the individual coefficients</a:t>
            </a:r>
          </a:p>
          <a:p>
            <a:pPr lvl="1"/>
            <a:r>
              <a:rPr lang="en-GB" dirty="0"/>
              <a:t>The effect of x1 on y2 is the product of the coefficient of the path x1−&gt;y1 and y1−&gt;y2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6D1CEF-2F4E-767B-293D-5EE10B9E8C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57038" y="3669110"/>
            <a:ext cx="8132483" cy="178355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A8AD752-ECD0-B897-6725-1B4A0C5ADFBF}"/>
              </a:ext>
            </a:extLst>
          </p:cNvPr>
          <p:cNvSpPr txBox="1"/>
          <p:nvPr/>
        </p:nvSpPr>
        <p:spPr>
          <a:xfrm>
            <a:off x="4165600" y="3931920"/>
            <a:ext cx="110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a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10470A7-AC81-857A-D62E-41EE1E64464C}"/>
              </a:ext>
            </a:extLst>
          </p:cNvPr>
          <p:cNvSpPr txBox="1"/>
          <p:nvPr/>
        </p:nvSpPr>
        <p:spPr>
          <a:xfrm>
            <a:off x="7345680" y="3931920"/>
            <a:ext cx="1107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/>
              <a:t>b</a:t>
            </a:r>
            <a:endParaRPr lang="en-GB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4F2E46B-D068-BE3F-FBC3-2204EC39708F}"/>
              </a:ext>
            </a:extLst>
          </p:cNvPr>
          <p:cNvCxnSpPr>
            <a:cxnSpLocks/>
            <a:stCxn id="4" idx="1"/>
            <a:endCxn id="4" idx="3"/>
          </p:cNvCxnSpPr>
          <p:nvPr/>
        </p:nvCxnSpPr>
        <p:spPr>
          <a:xfrm rot="10800000" flipH="1">
            <a:off x="1857037" y="4560888"/>
            <a:ext cx="8132483" cy="12700"/>
          </a:xfrm>
          <a:prstGeom prst="bentConnector5">
            <a:avLst>
              <a:gd name="adj1" fmla="val -2811"/>
              <a:gd name="adj2" fmla="val -10698126"/>
              <a:gd name="adj3" fmla="val 102811"/>
            </a:avLst>
          </a:prstGeom>
          <a:ln w="38100">
            <a:solidFill>
              <a:schemeClr val="bg2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886FAB0A-DD13-B27C-0C3A-E1D2A7474F82}"/>
              </a:ext>
            </a:extLst>
          </p:cNvPr>
          <p:cNvSpPr txBox="1"/>
          <p:nvPr/>
        </p:nvSpPr>
        <p:spPr>
          <a:xfrm>
            <a:off x="4531358" y="6113611"/>
            <a:ext cx="29667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/>
              <a:t>Effect</a:t>
            </a:r>
            <a:r>
              <a:rPr lang="de-DE" sz="2400" dirty="0"/>
              <a:t> </a:t>
            </a:r>
            <a:r>
              <a:rPr lang="de-DE" sz="2400" dirty="0" err="1"/>
              <a:t>of</a:t>
            </a:r>
            <a:r>
              <a:rPr lang="de-DE" sz="2400" dirty="0"/>
              <a:t> x1-&gt;y2 = a*b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307732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729D3-C32E-1CDA-9182-043A8828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412750"/>
            <a:ext cx="11353800" cy="1325563"/>
          </a:xfrm>
        </p:spPr>
        <p:txBody>
          <a:bodyPr/>
          <a:lstStyle/>
          <a:p>
            <a:pPr algn="ctr"/>
            <a:r>
              <a:rPr lang="de-DE" dirty="0"/>
              <a:t>Basics – 8 </a:t>
            </a:r>
            <a:r>
              <a:rPr lang="de-DE" dirty="0" err="1"/>
              <a:t>rules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 </a:t>
            </a:r>
            <a:r>
              <a:rPr lang="de-DE" dirty="0" err="1"/>
              <a:t>coefficients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856FA-19A3-8DBD-106C-83F3A4E78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6875"/>
            <a:ext cx="10515600" cy="29457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rgbClr val="333333"/>
                </a:solidFill>
                <a:latin typeface="Helvetica Neue"/>
              </a:rPr>
              <a:t>Rule 4: </a:t>
            </a:r>
            <a:r>
              <a:rPr lang="en-GB" dirty="0">
                <a:solidFill>
                  <a:srgbClr val="333333"/>
                </a:solidFill>
                <a:latin typeface="Helvetica Neue"/>
              </a:rPr>
              <a:t>When variables are connected by more than one pathway, each pathway is the ‘partial’ regression coefficient.</a:t>
            </a:r>
          </a:p>
          <a:p>
            <a:pPr lvl="1"/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the coefficient for one predictor controls for the influence of other predictors in the model</a:t>
            </a:r>
          </a:p>
          <a:p>
            <a:pPr lvl="1"/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The regression procedure produces partial coefficients in the case of multiple predictors.</a:t>
            </a:r>
            <a:endParaRPr lang="en-GB" dirty="0">
              <a:solidFill>
                <a:srgbClr val="333333"/>
              </a:solidFill>
              <a:latin typeface="Helvetica Neue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9FDB74C-DDC2-264F-76CD-9DE46537A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3404" y="3907631"/>
            <a:ext cx="8231103" cy="256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218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729D3-C32E-1CDA-9182-043A8828B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9100" y="412750"/>
            <a:ext cx="11353800" cy="1325563"/>
          </a:xfrm>
        </p:spPr>
        <p:txBody>
          <a:bodyPr/>
          <a:lstStyle/>
          <a:p>
            <a:pPr algn="ctr"/>
            <a:r>
              <a:rPr lang="de-DE" dirty="0"/>
              <a:t>Basics – 8 </a:t>
            </a:r>
            <a:r>
              <a:rPr lang="de-DE" dirty="0" err="1"/>
              <a:t>rules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path</a:t>
            </a:r>
            <a:r>
              <a:rPr lang="de-DE" dirty="0"/>
              <a:t> </a:t>
            </a:r>
            <a:r>
              <a:rPr lang="de-DE" dirty="0" err="1"/>
              <a:t>coefficients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6856FA-19A3-8DBD-106C-83F3A4E78F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6875"/>
            <a:ext cx="10515600" cy="3057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solidFill>
                  <a:srgbClr val="333333"/>
                </a:solidFill>
                <a:latin typeface="Helvetica Neue"/>
              </a:rPr>
              <a:t>Rule 5: </a:t>
            </a:r>
            <a:r>
              <a:rPr lang="en-GB" dirty="0">
                <a:solidFill>
                  <a:srgbClr val="333333"/>
                </a:solidFill>
                <a:latin typeface="Helvetica Neue"/>
              </a:rPr>
              <a:t>Errors on endogenous variables relate the unexplained correlations or variances arising from unmeasured variables.</a:t>
            </a:r>
          </a:p>
          <a:p>
            <a:pPr lvl="1"/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the unexplained or residual variance is 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in-R"/>
              </a:rPr>
              <a:t>1−</a:t>
            </a:r>
            <a:r>
              <a:rPr lang="en-GB" b="0" i="0" dirty="0">
                <a:solidFill>
                  <a:srgbClr val="333333"/>
                </a:solidFill>
                <a:effectLst/>
                <a:latin typeface="MJXc-TeX-math-I"/>
              </a:rPr>
              <a:t>R</a:t>
            </a:r>
            <a:r>
              <a:rPr lang="en-GB" b="0" i="0" baseline="30000" dirty="0">
                <a:solidFill>
                  <a:srgbClr val="333333"/>
                </a:solidFill>
                <a:effectLst/>
                <a:latin typeface="MJXc-TeX-math-I"/>
              </a:rPr>
              <a:t>2</a:t>
            </a:r>
            <a:r>
              <a:rPr lang="en-GB" b="0" i="0" dirty="0">
                <a:solidFill>
                  <a:srgbClr val="333333"/>
                </a:solidFill>
                <a:effectLst/>
                <a:latin typeface="Helvetica Neue"/>
              </a:rPr>
              <a:t>.</a:t>
            </a:r>
            <a:endParaRPr lang="en-GB" dirty="0">
              <a:solidFill>
                <a:srgbClr val="333333"/>
              </a:solidFill>
              <a:latin typeface="Helvetica Neue"/>
            </a:endParaRP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051C43B-DC8C-7432-41FA-0D9A21A43F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9328" y="3723958"/>
            <a:ext cx="8231103" cy="2566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375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1488</Words>
  <Application>Microsoft Office PowerPoint</Application>
  <PresentationFormat>Widescreen</PresentationFormat>
  <Paragraphs>196</Paragraphs>
  <Slides>36</Slides>
  <Notes>24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Helvetica Neue</vt:lpstr>
      <vt:lpstr>Microsoft Himalaya</vt:lpstr>
      <vt:lpstr>MJXc-TeX-main-R</vt:lpstr>
      <vt:lpstr>MJXc-TeX-math-I</vt:lpstr>
      <vt:lpstr>Wingdings</vt:lpstr>
      <vt:lpstr>Office Theme</vt:lpstr>
      <vt:lpstr>Structural Equation Modelling </vt:lpstr>
      <vt:lpstr>General overview (Tarka, 2018)</vt:lpstr>
      <vt:lpstr>Why using SEM? (Pearl 2012, Garrido et al. 2022)</vt:lpstr>
      <vt:lpstr>Basics – 8 rules of path coefficients</vt:lpstr>
      <vt:lpstr>Basics – 8 rules of path coefficients</vt:lpstr>
      <vt:lpstr>Basics – 8 rules of path coefficients</vt:lpstr>
      <vt:lpstr>Basics – 8 rules of path coefficients</vt:lpstr>
      <vt:lpstr>Basics – 8 rules of path coefficients</vt:lpstr>
      <vt:lpstr>Basics – 8 rules of path coefficients</vt:lpstr>
      <vt:lpstr>Basics – 8 rules of path coefficients</vt:lpstr>
      <vt:lpstr>Basics – 8 rules of path coefficients</vt:lpstr>
      <vt:lpstr>Basics – 8 rules of path coefficients</vt:lpstr>
      <vt:lpstr>Model saturation</vt:lpstr>
      <vt:lpstr>Model saturation</vt:lpstr>
      <vt:lpstr>SEM with lavaan</vt:lpstr>
      <vt:lpstr>SEM with lavaan</vt:lpstr>
      <vt:lpstr>Piecewise SEM - Basics</vt:lpstr>
      <vt:lpstr>Piecewise SEM – d-separated</vt:lpstr>
      <vt:lpstr>Piecewise SEM – d-separated</vt:lpstr>
      <vt:lpstr>Piecewise SEM – d-separated</vt:lpstr>
      <vt:lpstr>Piecewise SEM – d-separated</vt:lpstr>
      <vt:lpstr>Piecewise SEM – d-separated</vt:lpstr>
      <vt:lpstr>Piecewise SEM – d-separated</vt:lpstr>
      <vt:lpstr>Piecewise SEM – d-separated</vt:lpstr>
      <vt:lpstr>SEM with piecewiseSEM </vt:lpstr>
      <vt:lpstr>PowerPoint Presentation</vt:lpstr>
      <vt:lpstr>SEM with piecewiseSEM </vt:lpstr>
      <vt:lpstr>PowerPoint Presentation</vt:lpstr>
      <vt:lpstr>SEM with piecewiseSEM </vt:lpstr>
      <vt:lpstr>SEM with piecewiseSEM </vt:lpstr>
      <vt:lpstr>SEM with piecewiseSEM </vt:lpstr>
      <vt:lpstr>SEM with piecewiseSEM </vt:lpstr>
      <vt:lpstr>SEM with piecewiseSEM </vt:lpstr>
      <vt:lpstr>SEM with piecewiseSEM </vt:lpstr>
      <vt:lpstr>SEM with piecewiseSEM </vt:lpstr>
      <vt:lpstr>Problems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Equation Modelling </dc:title>
  <dc:creator>Lucie Baltz</dc:creator>
  <cp:lastModifiedBy>Lucie Baltz</cp:lastModifiedBy>
  <cp:revision>10</cp:revision>
  <dcterms:created xsi:type="dcterms:W3CDTF">2024-01-16T14:30:08Z</dcterms:created>
  <dcterms:modified xsi:type="dcterms:W3CDTF">2024-02-02T12:58:00Z</dcterms:modified>
</cp:coreProperties>
</file>