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5" r:id="rId11"/>
    <p:sldId id="274" r:id="rId12"/>
    <p:sldId id="273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3" r:id="rId21"/>
    <p:sldId id="285" r:id="rId22"/>
    <p:sldId id="286" r:id="rId23"/>
    <p:sldId id="287" r:id="rId24"/>
    <p:sldId id="288" r:id="rId25"/>
    <p:sldId id="261" r:id="rId26"/>
    <p:sldId id="263" r:id="rId27"/>
    <p:sldId id="264" r:id="rId28"/>
    <p:sldId id="289" r:id="rId29"/>
    <p:sldId id="290" r:id="rId30"/>
    <p:sldId id="291" r:id="rId31"/>
    <p:sldId id="292" r:id="rId32"/>
    <p:sldId id="293" r:id="rId33"/>
    <p:sldId id="296" r:id="rId34"/>
    <p:sldId id="295" r:id="rId35"/>
    <p:sldId id="294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 Baltz" initials="LB" lastIdx="2" clrIdx="0">
    <p:extLst>
      <p:ext uri="{19B8F6BF-5375-455C-9EA6-DF929625EA0E}">
        <p15:presenceInfo xmlns:p15="http://schemas.microsoft.com/office/powerpoint/2012/main" userId="3fe19721b72754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999" autoAdjust="0"/>
  </p:normalViewPr>
  <p:slideViewPr>
    <p:cSldViewPr snapToGrid="0" showGuides="1">
      <p:cViewPr>
        <p:scale>
          <a:sx n="56" d="100"/>
          <a:sy n="56" d="100"/>
        </p:scale>
        <p:origin x="106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5F45-DF52-4D4B-93B7-F3C87F33C1F5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AE3F2-C045-446A-B98B-33BDF5FD4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0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07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281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815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99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140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756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212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42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84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370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178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4346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449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132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4665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778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830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94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191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392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616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78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AE3F2-C045-446A-B98B-33BDF5FD449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41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20C2-A4C2-90B8-0A97-D8A335782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60737-D1A3-DDD9-273B-9CD3C61E3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CB81A-4ED8-8C7C-8CF9-540CCDA6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E5B02-BC90-E7E9-7C62-EFE63978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98D29-3D0F-FF87-1194-B9BE0123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1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409D9-C815-537B-D46C-0562E3D6E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9B609-FA03-43A7-DF70-C601ACCDE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3AE77-FF09-885A-8B30-6248F327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B1A8F-0026-83D9-672C-F1F530F6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B5862-D39E-E731-B20B-3AD1363C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63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D485E-6CE0-6F6F-33F1-0387F5DE6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B808B-2052-6510-8AB2-51CEEA8E4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15E9D-A43D-25DE-DB39-57751D34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E06AF-2AD7-D561-0B4B-8FA5FA01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497FC-5790-DBC6-5636-B52DD8D39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3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A0DB-656E-EDB2-C59D-54E4C027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0CCD7-7AE9-A05C-43D8-A0EC67A4A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1BEA2-E69C-8F8D-3753-CF7E49392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72881-8D35-0983-2DAD-D6A19B31D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447B5-F390-1461-ECFD-8E12147A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463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24E17-A90D-0A9D-C5EB-996CB390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366F2-76BA-AE01-6347-506704037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59B5A-0B6A-2664-25D4-28DA1251B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06C87-9B6C-48D2-9865-546FBC4D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0EE81-9BC4-79A7-2954-00BE7078E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52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D89E9-E88D-9823-CFC9-D53C7596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C4C3F-E048-FB91-AD9E-B9EFA0B32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CC719-032B-4487-DB87-838B7E733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5A273-3D1D-5943-584C-850D36BF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C4111-80F3-4854-BE79-024930FB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DDA0E-BE93-CCA0-A390-8A6E5CFF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65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F1500-B945-F8CB-5A04-681DA49F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3FB1B-0632-95F3-92FC-420D10468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F41A-C7BF-D6BA-78A3-D123377F4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F63AB-D71D-1B3E-3582-459352869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23C9E3-646D-3047-F44E-51A5B83B6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D3A25-3EB0-DA9D-DED7-B3FF2656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E00A16-104F-C023-7773-6F6EFEE03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9B26DC-7B6A-1357-87F6-19F2AD14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37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0B36-7DA8-87EB-610D-7DFBD3B87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4A0C93-FB41-C232-10D3-5D981F2A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2E9902-C92D-612F-7791-8A22DC04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69175-B19A-18A9-3F4B-5F789716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1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5206A0-E6E8-C448-1E07-7F03A14D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30FAC-199D-E3F2-0448-276DDACD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3311E-EC73-126D-C99F-6C39A5EA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1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5B3A-86DC-AB77-418F-8CA73A36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72A58-D2DC-AC59-DB1F-537677D42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C0134-16F4-0AB1-15A2-9583C6998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A6AF0-0B69-C980-A3AE-32474A21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2AC27-7A92-F835-AF9D-A5DCAD246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DFF0D-82D2-9F9D-CF5F-58A56B3F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20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752FD-FFC6-E8E8-9291-733D2BB3C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FA58C-B02F-4028-03F7-3958C4666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EC517-F142-1462-6375-52B40BBD3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58A6AF-D728-7C76-AA63-F86C8B09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34B4E-0A62-DBA0-5671-D7EE0C36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4A282-CB4A-CB24-52C9-1BBF47F8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60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6D7D3-815A-F3B6-E27D-805391BF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80FC2-A216-16B3-1154-00CFB6B7A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56964-14B0-4F9F-E5C5-91F106FA3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2789A-A482-4242-AA29-6BCD2E377358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ABE8E-0FC0-0B3B-B376-60A63FC19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88B6-D490-BC17-24F0-A9C92EDC5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89013-DC11-4D3E-9895-B16982E621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0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irected Acyclic Graph (DAG), showing the causal relationships of ...">
            <a:extLst>
              <a:ext uri="{FF2B5EF4-FFF2-40B4-BE49-F238E27FC236}">
                <a16:creationId xmlns:a16="http://schemas.microsoft.com/office/drawing/2014/main" id="{6489C6ED-E6CA-D64C-538B-C53B5F9779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" r="263"/>
          <a:stretch/>
        </p:blipFill>
        <p:spPr bwMode="auto">
          <a:xfrm>
            <a:off x="879316" y="-369185"/>
            <a:ext cx="10901557" cy="775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30A29B-018E-FE73-827F-8C201A9DCD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tructural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quation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u="sng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odelling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CEE2B-6407-8585-94A6-1699BD6A1F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32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B32EBF-CF89-2440-A6E4-A4EF95ED6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990" y="3597275"/>
            <a:ext cx="3400425" cy="28479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305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6: </a:t>
            </a:r>
            <a:r>
              <a:rPr lang="en-GB" dirty="0" err="1">
                <a:solidFill>
                  <a:srgbClr val="333333"/>
                </a:solidFill>
                <a:latin typeface="Helvetica Neue"/>
              </a:rPr>
              <a:t>Unanalyzed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 (residual) correlations among two endogenous variables are their partial correlations</a:t>
            </a:r>
          </a:p>
          <a:p>
            <a:pPr lvl="1"/>
            <a:r>
              <a:rPr lang="en-GB" dirty="0">
                <a:solidFill>
                  <a:srgbClr val="333333"/>
                </a:solidFill>
                <a:latin typeface="Helvetica Neue"/>
              </a:rPr>
              <a:t>the two endogenous variables are said to be </a:t>
            </a:r>
            <a:r>
              <a:rPr lang="en-GB" i="1" dirty="0">
                <a:solidFill>
                  <a:srgbClr val="333333"/>
                </a:solidFill>
                <a:latin typeface="Helvetica Neue"/>
              </a:rPr>
              <a:t>conditionally independent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i</a:t>
            </a:r>
            <a:r>
              <a:rPr lang="en-GB" b="0" dirty="0">
                <a:solidFill>
                  <a:srgbClr val="333333"/>
                </a:solidFill>
                <a:effectLst/>
                <a:latin typeface="Helvetica Neue"/>
              </a:rPr>
              <a:t>f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 the presence of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 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explains all of the variation in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 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and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7572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305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7: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The total effect one variable has another is the sum of its direct and indirect effects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total effect of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on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includes the direct effect as well as the indirect effect mediated by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5D04EF-F916-7D6F-9961-9D1218778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972" y="3429000"/>
            <a:ext cx="8231103" cy="25669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C43243-E107-55FD-DB31-659632879CF8}"/>
              </a:ext>
            </a:extLst>
          </p:cNvPr>
          <p:cNvSpPr txBox="1"/>
          <p:nvPr/>
        </p:nvSpPr>
        <p:spPr>
          <a:xfrm>
            <a:off x="4128530" y="4634557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386833-887B-610F-6A42-C830CE1B894A}"/>
              </a:ext>
            </a:extLst>
          </p:cNvPr>
          <p:cNvSpPr txBox="1"/>
          <p:nvPr/>
        </p:nvSpPr>
        <p:spPr>
          <a:xfrm>
            <a:off x="7308610" y="4634557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b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7B8CF-6888-C333-F48B-C4202DFB9B3D}"/>
              </a:ext>
            </a:extLst>
          </p:cNvPr>
          <p:cNvSpPr txBox="1"/>
          <p:nvPr/>
        </p:nvSpPr>
        <p:spPr>
          <a:xfrm>
            <a:off x="5904059" y="3134042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c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CCF8CC-9E34-DBF2-EE15-D648EECAB225}"/>
              </a:ext>
            </a:extLst>
          </p:cNvPr>
          <p:cNvSpPr txBox="1"/>
          <p:nvPr/>
        </p:nvSpPr>
        <p:spPr>
          <a:xfrm>
            <a:off x="2866768" y="6167393"/>
            <a:ext cx="4683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Total </a:t>
            </a:r>
            <a:r>
              <a:rPr lang="de-DE" dirty="0" err="1"/>
              <a:t>effect</a:t>
            </a:r>
            <a:r>
              <a:rPr lang="de-DE" dirty="0"/>
              <a:t> x1-&gt;y2 = (a*b) + 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60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4"/>
            <a:ext cx="10515600" cy="4778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8: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The total effect (including undirected paths) is equivalent to the total correlation</a:t>
            </a:r>
          </a:p>
          <a:p>
            <a:pPr marL="0" indent="0">
              <a:buNone/>
            </a:pPr>
            <a:endParaRPr lang="en-GB" dirty="0">
              <a:solidFill>
                <a:srgbClr val="333333"/>
              </a:solidFill>
              <a:latin typeface="Helvetica Neue"/>
            </a:endParaRPr>
          </a:p>
          <a:p>
            <a:pPr marL="0" indent="0" algn="l">
              <a:buNone/>
            </a:pPr>
            <a:r>
              <a:rPr lang="en-GB" b="1" i="0" dirty="0">
                <a:solidFill>
                  <a:srgbClr val="333333"/>
                </a:solidFill>
                <a:effectLst/>
                <a:latin typeface="Helvetica Neue"/>
              </a:rPr>
              <a:t>The major points to remember are: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standardized coefficients reflect (partial) correlations;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indirect effect of one variable on another is obtained by multiplying the individual path coefficients (standardized or unstandardized);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total effect is the sum of direct and indirect paths;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bivariate correlation is the sum of the total effect plus any undirected paths.</a:t>
            </a:r>
          </a:p>
          <a:p>
            <a:pPr marL="0" indent="0">
              <a:buNone/>
            </a:pPr>
            <a:endParaRPr lang="en-GB" dirty="0">
              <a:solidFill>
                <a:srgbClr val="333333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8239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6EDB-0358-4C0F-9EA0-7EC619B47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Model </a:t>
            </a:r>
            <a:r>
              <a:rPr lang="de-DE" dirty="0" err="1"/>
              <a:t>saturation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73935-1436-8AB5-6085-206FAAF3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875"/>
            <a:ext cx="10515600" cy="2314575"/>
          </a:xfrm>
        </p:spPr>
        <p:txBody>
          <a:bodyPr>
            <a:normAutofit lnSpcReduction="10000"/>
          </a:bodyPr>
          <a:lstStyle/>
          <a:p>
            <a:r>
              <a:rPr lang="de-DE" b="1" dirty="0"/>
              <a:t>n = 3 </a:t>
            </a:r>
            <a:r>
              <a:rPr lang="de-DE" dirty="0"/>
              <a:t>(</a:t>
            </a:r>
            <a:r>
              <a:rPr lang="de-DE" dirty="0" err="1"/>
              <a:t>measured</a:t>
            </a:r>
            <a:r>
              <a:rPr lang="de-DE" dirty="0"/>
              <a:t> </a:t>
            </a:r>
            <a:r>
              <a:rPr lang="de-DE" dirty="0" err="1"/>
              <a:t>predictors</a:t>
            </a:r>
            <a:r>
              <a:rPr lang="de-DE" dirty="0"/>
              <a:t>)</a:t>
            </a:r>
          </a:p>
          <a:p>
            <a:r>
              <a:rPr lang="de-DE" b="1" dirty="0"/>
              <a:t>t = 5 </a:t>
            </a:r>
            <a:r>
              <a:rPr lang="de-DE" dirty="0"/>
              <a:t>(</a:t>
            </a:r>
            <a:r>
              <a:rPr lang="de-DE" dirty="0" err="1"/>
              <a:t>parameters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relationships</a:t>
            </a:r>
            <a:r>
              <a:rPr lang="de-DE" dirty="0"/>
              <a:t> = 2, </a:t>
            </a:r>
            <a:r>
              <a:rPr lang="de-DE" dirty="0" err="1"/>
              <a:t>variances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variables = 3)</a:t>
            </a:r>
          </a:p>
          <a:p>
            <a:r>
              <a:rPr lang="de-DE" b="1" dirty="0"/>
              <a:t>5 ≤ 6</a:t>
            </a:r>
            <a:r>
              <a:rPr lang="de-DE" dirty="0"/>
              <a:t>, so </a:t>
            </a:r>
            <a:r>
              <a:rPr lang="de-DE" dirty="0" err="1"/>
              <a:t>enough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to </a:t>
            </a:r>
            <a:r>
              <a:rPr lang="de-DE" dirty="0" err="1"/>
              <a:t>arrive</a:t>
            </a:r>
            <a:r>
              <a:rPr lang="de-DE" dirty="0"/>
              <a:t> an </a:t>
            </a:r>
            <a:r>
              <a:rPr lang="de-DE" dirty="0" err="1"/>
              <a:t>unique</a:t>
            </a:r>
            <a:r>
              <a:rPr lang="de-DE" dirty="0"/>
              <a:t> </a:t>
            </a:r>
            <a:r>
              <a:rPr lang="de-DE" dirty="0" err="1"/>
              <a:t>solution</a:t>
            </a: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Model </a:t>
            </a:r>
            <a:r>
              <a:rPr lang="de-DE" dirty="0" err="1">
                <a:sym typeface="Wingdings" panose="05000000000000000000" pitchFamily="2" charset="2"/>
              </a:rPr>
              <a:t>is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i="1" dirty="0" err="1">
                <a:sym typeface="Wingdings" panose="05000000000000000000" pitchFamily="2" charset="2"/>
              </a:rPr>
              <a:t>unsaturated</a:t>
            </a:r>
            <a:r>
              <a:rPr lang="de-DE" dirty="0">
                <a:sym typeface="Wingdings" panose="05000000000000000000" pitchFamily="2" charset="2"/>
              </a:rPr>
              <a:t> </a:t>
            </a:r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8CEFA2-FD73-AB99-D218-893406334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09" y="1606433"/>
            <a:ext cx="7304742" cy="16020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A71860-94A8-3834-DB7B-889664133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778" y="1937854"/>
            <a:ext cx="1966913" cy="102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CEF828-1B0F-96B5-1EDB-D77B443CF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473" y="1388728"/>
            <a:ext cx="6542178" cy="20402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486EDB-0358-4C0F-9EA0-7EC619B47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Model </a:t>
            </a:r>
            <a:r>
              <a:rPr lang="de-DE" dirty="0" err="1"/>
              <a:t>saturation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73935-1436-8AB5-6085-206FAAF3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96713"/>
            <a:ext cx="10515600" cy="2314575"/>
          </a:xfrm>
        </p:spPr>
        <p:txBody>
          <a:bodyPr>
            <a:normAutofit/>
          </a:bodyPr>
          <a:lstStyle/>
          <a:p>
            <a:r>
              <a:rPr lang="de-DE" dirty="0"/>
              <a:t>n = 3 (</a:t>
            </a:r>
            <a:r>
              <a:rPr lang="de-DE" dirty="0" err="1"/>
              <a:t>measured</a:t>
            </a:r>
            <a:r>
              <a:rPr lang="de-DE" dirty="0"/>
              <a:t> </a:t>
            </a:r>
            <a:r>
              <a:rPr lang="de-DE" dirty="0" err="1"/>
              <a:t>predictors</a:t>
            </a:r>
            <a:r>
              <a:rPr lang="de-DE" dirty="0"/>
              <a:t>)</a:t>
            </a:r>
          </a:p>
          <a:p>
            <a:r>
              <a:rPr lang="de-DE" dirty="0"/>
              <a:t>t = 6 (</a:t>
            </a:r>
            <a:r>
              <a:rPr lang="de-DE" dirty="0" err="1"/>
              <a:t>parameters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relationships</a:t>
            </a:r>
            <a:r>
              <a:rPr lang="de-DE" dirty="0"/>
              <a:t> = 6, </a:t>
            </a:r>
            <a:r>
              <a:rPr lang="de-DE" dirty="0" err="1"/>
              <a:t>variances</a:t>
            </a:r>
            <a:r>
              <a:rPr lang="de-DE" dirty="0"/>
              <a:t> = 3)</a:t>
            </a:r>
          </a:p>
          <a:p>
            <a:r>
              <a:rPr lang="de-DE" dirty="0"/>
              <a:t>6 ≤ 6, </a:t>
            </a:r>
            <a:r>
              <a:rPr lang="de-DE" dirty="0" err="1"/>
              <a:t>rule</a:t>
            </a:r>
            <a:r>
              <a:rPr lang="de-DE" dirty="0"/>
              <a:t> still </a:t>
            </a:r>
            <a:r>
              <a:rPr lang="de-DE" dirty="0" err="1"/>
              <a:t>satisfied</a:t>
            </a:r>
            <a:r>
              <a:rPr lang="de-DE" dirty="0"/>
              <a:t>, 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just </a:t>
            </a:r>
            <a:r>
              <a:rPr lang="de-DE" dirty="0" err="1"/>
              <a:t>identified</a:t>
            </a: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Model </a:t>
            </a:r>
            <a:r>
              <a:rPr lang="de-DE" dirty="0" err="1">
                <a:sym typeface="Wingdings" panose="05000000000000000000" pitchFamily="2" charset="2"/>
              </a:rPr>
              <a:t>is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i="1" dirty="0" err="1">
                <a:sym typeface="Wingdings" panose="05000000000000000000" pitchFamily="2" charset="2"/>
              </a:rPr>
              <a:t>saturated</a:t>
            </a:r>
            <a:r>
              <a:rPr lang="de-DE" i="1" dirty="0">
                <a:sym typeface="Wingdings" panose="05000000000000000000" pitchFamily="2" charset="2"/>
              </a:rPr>
              <a:t> </a:t>
            </a:r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A71860-94A8-3834-DB7B-889664133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8778" y="1937854"/>
            <a:ext cx="1966913" cy="102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876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2752-88AA-E416-7D85-49679B88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lavaan</a:t>
            </a:r>
            <a:endParaRPr lang="en-GB" b="0" i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F54AF6-75E2-912F-8B58-C51316D25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2156" y="1492058"/>
            <a:ext cx="6146324" cy="230375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58F536-101A-A96A-384A-5D12566E40A1}"/>
              </a:ext>
            </a:extLst>
          </p:cNvPr>
          <p:cNvSpPr txBox="1"/>
          <p:nvPr/>
        </p:nvSpPr>
        <p:spPr>
          <a:xfrm>
            <a:off x="8215312" y="1846065"/>
            <a:ext cx="275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firesev</a:t>
            </a:r>
            <a:r>
              <a:rPr lang="en-GB" sz="2800" dirty="0"/>
              <a:t> ~ age</a:t>
            </a:r>
          </a:p>
          <a:p>
            <a:r>
              <a:rPr lang="en-GB" sz="2800" dirty="0"/>
              <a:t>cover ~ </a:t>
            </a:r>
            <a:r>
              <a:rPr lang="en-GB" sz="2800" dirty="0" err="1"/>
              <a:t>firesev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5C870-B907-89E5-63DD-C6BBBECA56E8}"/>
              </a:ext>
            </a:extLst>
          </p:cNvPr>
          <p:cNvSpPr txBox="1"/>
          <p:nvPr/>
        </p:nvSpPr>
        <p:spPr>
          <a:xfrm>
            <a:off x="6393656" y="2817621"/>
            <a:ext cx="5454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Model-fit</a:t>
            </a:r>
          </a:p>
          <a:p>
            <a:r>
              <a:rPr lang="en-GB" sz="2800" dirty="0"/>
              <a:t> Degrees of freedom: 1</a:t>
            </a:r>
          </a:p>
          <a:p>
            <a:r>
              <a:rPr lang="en-GB" sz="2800" dirty="0"/>
              <a:t> P-value (Chi-square):  0.069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89F0E44-B284-C89C-0F91-91922BA84B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467" y="4220065"/>
            <a:ext cx="8335419" cy="230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8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2752-88AA-E416-7D85-49679B88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lavaan</a:t>
            </a:r>
            <a:endParaRPr lang="en-GB" b="0" i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F54AF6-75E2-912F-8B58-C51316D25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82236" y="1690688"/>
            <a:ext cx="8919528" cy="3343209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990AB1-E363-E732-C34E-8094139F2CB4}"/>
              </a:ext>
            </a:extLst>
          </p:cNvPr>
          <p:cNvSpPr txBox="1"/>
          <p:nvPr/>
        </p:nvSpPr>
        <p:spPr>
          <a:xfrm>
            <a:off x="3698478" y="3131460"/>
            <a:ext cx="1158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0.454</a:t>
            </a:r>
            <a:endParaRPr lang="en-GB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846D29-EA76-4C12-C62A-37C74BD79FEC}"/>
              </a:ext>
            </a:extLst>
          </p:cNvPr>
          <p:cNvSpPr txBox="1"/>
          <p:nvPr/>
        </p:nvSpPr>
        <p:spPr>
          <a:xfrm>
            <a:off x="7172960" y="3106603"/>
            <a:ext cx="158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-0.437</a:t>
            </a: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C0C714-86A5-9D69-31EF-5410464047A3}"/>
              </a:ext>
            </a:extLst>
          </p:cNvPr>
          <p:cNvSpPr txBox="1"/>
          <p:nvPr/>
        </p:nvSpPr>
        <p:spPr>
          <a:xfrm>
            <a:off x="2270760" y="5590540"/>
            <a:ext cx="9235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Indirect</a:t>
            </a:r>
            <a:r>
              <a:rPr lang="de-DE" sz="2400" dirty="0"/>
              <a:t>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age</a:t>
            </a:r>
            <a:r>
              <a:rPr lang="de-DE" sz="2400" dirty="0"/>
              <a:t> on </a:t>
            </a:r>
            <a:r>
              <a:rPr lang="de-DE" sz="2400" dirty="0" err="1"/>
              <a:t>cover</a:t>
            </a:r>
            <a:r>
              <a:rPr lang="de-DE" sz="2400" dirty="0"/>
              <a:t>: 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MJXc-TeX-main-R"/>
              </a:rPr>
              <a:t>0.454 ∗ (− 0.437) = −0.198</a:t>
            </a:r>
            <a:endParaRPr lang="en-GB" sz="2400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F5050752-F071-69C9-5254-AEBE6591E3C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19954638"/>
                  </p:ext>
                </p:extLst>
              </p:nvPr>
            </p:nvGraphicFramePr>
            <p:xfrm>
              <a:off x="-3342640" y="5655310"/>
              <a:ext cx="3048000" cy="1714500"/>
            </p:xfrm>
            <a:graphic>
              <a:graphicData uri="http://schemas.microsoft.com/office/powerpoint/2016/slidezoom">
                <pslz:sldZm>
                  <pslz:sldZmObj sldId="276" cId="2413769940">
                    <pslz:zmPr id="{E298D726-04A0-4EAD-B910-206C72CBA78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extLst>
                  <a:ext uri="{FF2B5EF4-FFF2-40B4-BE49-F238E27FC236}">
                    <a16:creationId xmlns:a16="http://schemas.microsoft.com/office/drawing/2014/main" id="{F5050752-F071-69C9-5254-AEBE6591E3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3342640" y="565531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121E610E-8CFE-A745-7464-9E7F4FB953BF}"/>
              </a:ext>
            </a:extLst>
          </p:cNvPr>
          <p:cNvSpPr txBox="1"/>
          <p:nvPr/>
        </p:nvSpPr>
        <p:spPr>
          <a:xfrm>
            <a:off x="5252720" y="4443777"/>
            <a:ext cx="1249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</a:t>
            </a:r>
            <a:r>
              <a:rPr lang="de-DE" baseline="30000" dirty="0"/>
              <a:t>2</a:t>
            </a:r>
            <a:r>
              <a:rPr lang="de-DE" dirty="0"/>
              <a:t> = 0.206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A8FB31-BCBB-1BB8-8D2F-67158A699C60}"/>
              </a:ext>
            </a:extLst>
          </p:cNvPr>
          <p:cNvSpPr txBox="1"/>
          <p:nvPr/>
        </p:nvSpPr>
        <p:spPr>
          <a:xfrm>
            <a:off x="8666480" y="2697900"/>
            <a:ext cx="1249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</a:t>
            </a:r>
            <a:r>
              <a:rPr lang="de-DE" baseline="30000" dirty="0"/>
              <a:t>2</a:t>
            </a:r>
            <a:r>
              <a:rPr lang="de-DE" dirty="0"/>
              <a:t> = 0.191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85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- Basics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Ecological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violate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global SEM</a:t>
            </a:r>
          </a:p>
          <a:p>
            <a:r>
              <a:rPr lang="en-GB" dirty="0"/>
              <a:t>Relationships for each </a:t>
            </a:r>
            <a:r>
              <a:rPr lang="en-GB" dirty="0" err="1"/>
              <a:t>endogeneous</a:t>
            </a:r>
            <a:r>
              <a:rPr lang="en-GB" dirty="0"/>
              <a:t> variable are estimated separately </a:t>
            </a:r>
            <a:r>
              <a:rPr lang="en-GB" dirty="0">
                <a:sym typeface="Wingdings" panose="05000000000000000000" pitchFamily="2" charset="2"/>
              </a:rPr>
              <a:t> called local estimation or piecewise SEM </a:t>
            </a:r>
          </a:p>
          <a:p>
            <a:r>
              <a:rPr lang="en-GB" dirty="0">
                <a:sym typeface="Wingdings" panose="05000000000000000000" pitchFamily="2" charset="2"/>
              </a:rPr>
              <a:t>it allows generalized linear models </a:t>
            </a:r>
          </a:p>
          <a:p>
            <a:r>
              <a:rPr lang="en-GB" dirty="0">
                <a:sym typeface="Wingdings" panose="05000000000000000000" pitchFamily="2" charset="2"/>
              </a:rPr>
              <a:t>Only enough data is needed to be able to fit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 The data must still meet the assumption of individual models</a:t>
            </a:r>
          </a:p>
        </p:txBody>
      </p:sp>
    </p:spTree>
    <p:extLst>
      <p:ext uri="{BB962C8B-B14F-4D97-AF65-F5344CB8AC3E}">
        <p14:creationId xmlns:p14="http://schemas.microsoft.com/office/powerpoint/2010/main" val="2476517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Paths might be excluded because there is no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a priori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reason or mechanism to suspect a causal relationship.</a:t>
            </a:r>
          </a:p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</p:txBody>
      </p:sp>
    </p:spTree>
    <p:extLst>
      <p:ext uri="{BB962C8B-B14F-4D97-AF65-F5344CB8AC3E}">
        <p14:creationId xmlns:p14="http://schemas.microsoft.com/office/powerpoint/2010/main" val="3187161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Paths might be excluded because there is no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a priori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reason or mechanism to suspect a causal relationship.</a:t>
            </a:r>
          </a:p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Two variables are said to be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d-separated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if they are statistically independent conditional on their joint influences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we are testing the partial effect of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dirty="0">
                <a:solidFill>
                  <a:srgbClr val="333333"/>
                </a:solidFill>
                <a:latin typeface="MJXc-TeX-main-R"/>
              </a:rPr>
              <a:t>1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on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given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  <a:endParaRPr lang="en-GB" dirty="0">
              <a:sym typeface="Wingdings" panose="05000000000000000000" pitchFamily="2" charset="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81CB47-509E-0E97-810A-AC575B91B1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49" r="1754"/>
          <a:stretch/>
        </p:blipFill>
        <p:spPr>
          <a:xfrm>
            <a:off x="2633662" y="5239192"/>
            <a:ext cx="6924676" cy="1602022"/>
          </a:xfrm>
          <a:prstGeom prst="rect">
            <a:avLst/>
          </a:prstGeom>
        </p:spPr>
      </p:pic>
      <p:cxnSp>
        <p:nvCxnSpPr>
          <p:cNvPr id="5" name="Straight Arrow Connector 8">
            <a:extLst>
              <a:ext uri="{FF2B5EF4-FFF2-40B4-BE49-F238E27FC236}">
                <a16:creationId xmlns:a16="http://schemas.microsoft.com/office/drawing/2014/main" id="{55DC45E8-2F4D-9F4E-05D5-0CD32D80F12D}"/>
              </a:ext>
            </a:extLst>
          </p:cNvPr>
          <p:cNvCxnSpPr>
            <a:cxnSpLocks/>
            <a:stCxn id="4" idx="1"/>
            <a:endCxn id="4" idx="3"/>
          </p:cNvCxnSpPr>
          <p:nvPr/>
        </p:nvCxnSpPr>
        <p:spPr>
          <a:xfrm rot="10800000" flipH="1">
            <a:off x="2633662" y="6040203"/>
            <a:ext cx="6924676" cy="12700"/>
          </a:xfrm>
          <a:prstGeom prst="bentConnector5">
            <a:avLst>
              <a:gd name="adj1" fmla="val -3301"/>
              <a:gd name="adj2" fmla="val 8107173"/>
              <a:gd name="adj3" fmla="val 103301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ABCBF32-0B8A-BCFC-BBA5-FBBEB686D390}"/>
              </a:ext>
            </a:extLst>
          </p:cNvPr>
          <p:cNvSpPr txBox="1"/>
          <p:nvPr/>
        </p:nvSpPr>
        <p:spPr>
          <a:xfrm>
            <a:off x="4945685" y="461772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independence claim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98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A6CB-1A62-5D2F-35D6-336A6D55D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(</a:t>
            </a:r>
            <a:r>
              <a:rPr lang="de-DE" dirty="0" err="1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Tarka</a:t>
            </a:r>
            <a:r>
              <a:rPr lang="de-DE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, 2018)</a:t>
            </a:r>
            <a:endParaRPr lang="en-GB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8CB9C-4D18-EE83-C98E-9158581AF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Originates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interactions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latent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phenomena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b="1" dirty="0"/>
              <a:t>Spearmans</a:t>
            </a:r>
            <a:r>
              <a:rPr lang="de-DE" dirty="0"/>
              <a:t> </a:t>
            </a:r>
            <a:r>
              <a:rPr lang="de-DE" dirty="0" err="1"/>
              <a:t>factor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(1904)</a:t>
            </a: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Wright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(e.g. 1918, 1921,1960)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originator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coefficients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estimated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observable (and latent) variables and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Psychology marked the beginning of SEM (~1970)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94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Paths might be excluded because there is no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a priori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reason or mechanism to suspect a causal relationship.</a:t>
            </a:r>
          </a:p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Two variables are said to be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d-separated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if they are statistically independent conditional on their joint influences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we are testing the partial effect of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dirty="0">
                <a:solidFill>
                  <a:srgbClr val="333333"/>
                </a:solidFill>
                <a:latin typeface="MJXc-TeX-main-R"/>
              </a:rPr>
              <a:t>1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on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given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</a:p>
          <a:p>
            <a:pPr lvl="1"/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basis set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 is the minimum number of independence claims derived from a path diagram</a:t>
            </a:r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29683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9E8E9E-F3DF-8ACA-A465-03420AE3F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270" y="3134566"/>
            <a:ext cx="5516880" cy="3042397"/>
          </a:xfrm>
          <a:prstGeom prst="rect">
            <a:avLst/>
          </a:prstGeom>
        </p:spPr>
      </p:pic>
      <p:cxnSp>
        <p:nvCxnSpPr>
          <p:cNvPr id="17" name="Straight Arrow Connector 8">
            <a:extLst>
              <a:ext uri="{FF2B5EF4-FFF2-40B4-BE49-F238E27FC236}">
                <a16:creationId xmlns:a16="http://schemas.microsoft.com/office/drawing/2014/main" id="{C605A19A-6683-8508-BB7D-47A5B7661471}"/>
              </a:ext>
            </a:extLst>
          </p:cNvPr>
          <p:cNvCxnSpPr>
            <a:cxnSpLocks/>
          </p:cNvCxnSpPr>
          <p:nvPr/>
        </p:nvCxnSpPr>
        <p:spPr>
          <a:xfrm>
            <a:off x="4846320" y="3554730"/>
            <a:ext cx="3760470" cy="446564"/>
          </a:xfrm>
          <a:prstGeom prst="bentConnector3">
            <a:avLst>
              <a:gd name="adj1" fmla="val 100456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8">
            <a:extLst>
              <a:ext uri="{FF2B5EF4-FFF2-40B4-BE49-F238E27FC236}">
                <a16:creationId xmlns:a16="http://schemas.microsoft.com/office/drawing/2014/main" id="{A1C62999-B4A7-7B65-CC2A-4A01155A7D95}"/>
              </a:ext>
            </a:extLst>
          </p:cNvPr>
          <p:cNvCxnSpPr>
            <a:cxnSpLocks/>
          </p:cNvCxnSpPr>
          <p:nvPr/>
        </p:nvCxnSpPr>
        <p:spPr>
          <a:xfrm flipV="1">
            <a:off x="4747260" y="5189220"/>
            <a:ext cx="3859530" cy="541179"/>
          </a:xfrm>
          <a:prstGeom prst="bentConnector3">
            <a:avLst>
              <a:gd name="adj1" fmla="val 99753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8">
            <a:extLst>
              <a:ext uri="{FF2B5EF4-FFF2-40B4-BE49-F238E27FC236}">
                <a16:creationId xmlns:a16="http://schemas.microsoft.com/office/drawing/2014/main" id="{F23167E5-435A-0BC2-1505-DC1968D6C3B9}"/>
              </a:ext>
            </a:extLst>
          </p:cNvPr>
          <p:cNvCxnSpPr>
            <a:cxnSpLocks/>
          </p:cNvCxnSpPr>
          <p:nvPr/>
        </p:nvCxnSpPr>
        <p:spPr>
          <a:xfrm rot="5400000">
            <a:off x="3960497" y="4600575"/>
            <a:ext cx="582930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503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9E8E9E-F3DF-8ACA-A465-03420AE3F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270" y="2768806"/>
            <a:ext cx="5516880" cy="3042397"/>
          </a:xfrm>
          <a:prstGeom prst="rect">
            <a:avLst/>
          </a:prstGeom>
        </p:spPr>
      </p:pic>
      <p:cxnSp>
        <p:nvCxnSpPr>
          <p:cNvPr id="17" name="Straight Arrow Connector 8">
            <a:extLst>
              <a:ext uri="{FF2B5EF4-FFF2-40B4-BE49-F238E27FC236}">
                <a16:creationId xmlns:a16="http://schemas.microsoft.com/office/drawing/2014/main" id="{C605A19A-6683-8508-BB7D-47A5B7661471}"/>
              </a:ext>
            </a:extLst>
          </p:cNvPr>
          <p:cNvCxnSpPr>
            <a:cxnSpLocks/>
          </p:cNvCxnSpPr>
          <p:nvPr/>
        </p:nvCxnSpPr>
        <p:spPr>
          <a:xfrm>
            <a:off x="4846320" y="3188970"/>
            <a:ext cx="3760470" cy="446564"/>
          </a:xfrm>
          <a:prstGeom prst="bentConnector3">
            <a:avLst>
              <a:gd name="adj1" fmla="val 100456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8">
            <a:extLst>
              <a:ext uri="{FF2B5EF4-FFF2-40B4-BE49-F238E27FC236}">
                <a16:creationId xmlns:a16="http://schemas.microsoft.com/office/drawing/2014/main" id="{A1C62999-B4A7-7B65-CC2A-4A01155A7D95}"/>
              </a:ext>
            </a:extLst>
          </p:cNvPr>
          <p:cNvCxnSpPr>
            <a:cxnSpLocks/>
          </p:cNvCxnSpPr>
          <p:nvPr/>
        </p:nvCxnSpPr>
        <p:spPr>
          <a:xfrm flipV="1">
            <a:off x="4747260" y="4823460"/>
            <a:ext cx="3859530" cy="541179"/>
          </a:xfrm>
          <a:prstGeom prst="bentConnector3">
            <a:avLst>
              <a:gd name="adj1" fmla="val 99753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8">
            <a:extLst>
              <a:ext uri="{FF2B5EF4-FFF2-40B4-BE49-F238E27FC236}">
                <a16:creationId xmlns:a16="http://schemas.microsoft.com/office/drawing/2014/main" id="{F23167E5-435A-0BC2-1505-DC1968D6C3B9}"/>
              </a:ext>
            </a:extLst>
          </p:cNvPr>
          <p:cNvCxnSpPr>
            <a:cxnSpLocks/>
          </p:cNvCxnSpPr>
          <p:nvPr/>
        </p:nvCxnSpPr>
        <p:spPr>
          <a:xfrm rot="5400000">
            <a:off x="3960497" y="4234815"/>
            <a:ext cx="582930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C864C7E-2718-1222-9293-BEADE0517A95}"/>
              </a:ext>
            </a:extLst>
          </p:cNvPr>
          <p:cNvSpPr txBox="1"/>
          <p:nvPr/>
        </p:nvSpPr>
        <p:spPr>
          <a:xfrm>
            <a:off x="1931670" y="3192641"/>
            <a:ext cx="193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Study </a:t>
            </a:r>
            <a:r>
              <a:rPr lang="de-DE" sz="2400" dirty="0" err="1"/>
              <a:t>area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5E77C6-1B8B-596D-AC81-A84DDD299521}"/>
              </a:ext>
            </a:extLst>
          </p:cNvPr>
          <p:cNvSpPr txBox="1"/>
          <p:nvPr/>
        </p:nvSpPr>
        <p:spPr>
          <a:xfrm>
            <a:off x="2221236" y="4966799"/>
            <a:ext cx="193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Month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9075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9E8E9E-F3DF-8ACA-A465-03420AE3F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270" y="2768806"/>
            <a:ext cx="5516880" cy="3042397"/>
          </a:xfrm>
          <a:prstGeom prst="rect">
            <a:avLst/>
          </a:prstGeom>
        </p:spPr>
      </p:pic>
      <p:cxnSp>
        <p:nvCxnSpPr>
          <p:cNvPr id="17" name="Straight Arrow Connector 8">
            <a:extLst>
              <a:ext uri="{FF2B5EF4-FFF2-40B4-BE49-F238E27FC236}">
                <a16:creationId xmlns:a16="http://schemas.microsoft.com/office/drawing/2014/main" id="{C605A19A-6683-8508-BB7D-47A5B7661471}"/>
              </a:ext>
            </a:extLst>
          </p:cNvPr>
          <p:cNvCxnSpPr>
            <a:cxnSpLocks/>
          </p:cNvCxnSpPr>
          <p:nvPr/>
        </p:nvCxnSpPr>
        <p:spPr>
          <a:xfrm>
            <a:off x="4846320" y="3188970"/>
            <a:ext cx="3760470" cy="446564"/>
          </a:xfrm>
          <a:prstGeom prst="bentConnector3">
            <a:avLst>
              <a:gd name="adj1" fmla="val 100456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8">
            <a:extLst>
              <a:ext uri="{FF2B5EF4-FFF2-40B4-BE49-F238E27FC236}">
                <a16:creationId xmlns:a16="http://schemas.microsoft.com/office/drawing/2014/main" id="{A1C62999-B4A7-7B65-CC2A-4A01155A7D95}"/>
              </a:ext>
            </a:extLst>
          </p:cNvPr>
          <p:cNvCxnSpPr>
            <a:cxnSpLocks/>
          </p:cNvCxnSpPr>
          <p:nvPr/>
        </p:nvCxnSpPr>
        <p:spPr>
          <a:xfrm flipV="1">
            <a:off x="4747260" y="4823460"/>
            <a:ext cx="3859530" cy="541179"/>
          </a:xfrm>
          <a:prstGeom prst="bentConnector3">
            <a:avLst>
              <a:gd name="adj1" fmla="val 99753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8">
            <a:extLst>
              <a:ext uri="{FF2B5EF4-FFF2-40B4-BE49-F238E27FC236}">
                <a16:creationId xmlns:a16="http://schemas.microsoft.com/office/drawing/2014/main" id="{F23167E5-435A-0BC2-1505-DC1968D6C3B9}"/>
              </a:ext>
            </a:extLst>
          </p:cNvPr>
          <p:cNvCxnSpPr>
            <a:cxnSpLocks/>
          </p:cNvCxnSpPr>
          <p:nvPr/>
        </p:nvCxnSpPr>
        <p:spPr>
          <a:xfrm rot="5400000">
            <a:off x="3960497" y="4234815"/>
            <a:ext cx="582930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C864C7E-2718-1222-9293-BEADE0517A95}"/>
              </a:ext>
            </a:extLst>
          </p:cNvPr>
          <p:cNvSpPr txBox="1"/>
          <p:nvPr/>
        </p:nvSpPr>
        <p:spPr>
          <a:xfrm>
            <a:off x="1931670" y="3192641"/>
            <a:ext cx="193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Study </a:t>
            </a:r>
            <a:r>
              <a:rPr lang="de-DE" sz="2400" dirty="0" err="1"/>
              <a:t>area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5E77C6-1B8B-596D-AC81-A84DDD299521}"/>
              </a:ext>
            </a:extLst>
          </p:cNvPr>
          <p:cNvSpPr txBox="1"/>
          <p:nvPr/>
        </p:nvSpPr>
        <p:spPr>
          <a:xfrm>
            <a:off x="2221236" y="4966799"/>
            <a:ext cx="193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Month</a:t>
            </a:r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8C9F5-FD9A-610F-80FC-1D4DA5B51FEF}"/>
              </a:ext>
            </a:extLst>
          </p:cNvPr>
          <p:cNvSpPr txBox="1"/>
          <p:nvPr/>
        </p:nvSpPr>
        <p:spPr>
          <a:xfrm>
            <a:off x="1120140" y="5852299"/>
            <a:ext cx="10344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Nonsensical claims that might be shown as missing link by the d-test can be “announced” to be correlated and therefore get excluded from the basis set</a:t>
            </a:r>
          </a:p>
        </p:txBody>
      </p:sp>
    </p:spTree>
    <p:extLst>
      <p:ext uri="{BB962C8B-B14F-4D97-AF65-F5344CB8AC3E}">
        <p14:creationId xmlns:p14="http://schemas.microsoft.com/office/powerpoint/2010/main" val="3427101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9925-96CB-50B5-2FA5-2ED6FCDB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Piecewise</a:t>
            </a:r>
            <a:r>
              <a:rPr lang="de-DE" dirty="0"/>
              <a:t> SEM – d-</a:t>
            </a:r>
            <a:r>
              <a:rPr lang="de-DE" dirty="0" err="1"/>
              <a:t>separated</a:t>
            </a:r>
            <a:endParaRPr lang="en-GB" b="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BA25-663B-4E2A-F513-D59B70BA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Paths might be excluded because there is no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a priori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reason or mechanism to suspect a causal relationship.</a:t>
            </a:r>
          </a:p>
          <a:p>
            <a:r>
              <a:rPr lang="en-GB" i="1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Test of directed separation </a:t>
            </a:r>
            <a:r>
              <a:rPr lang="en-GB" dirty="0">
                <a:solidFill>
                  <a:srgbClr val="333333"/>
                </a:solidFill>
                <a:latin typeface="Helvetica Neue"/>
                <a:sym typeface="Wingdings" panose="05000000000000000000" pitchFamily="2" charset="2"/>
              </a:rPr>
              <a:t>(d-separated) checks for missing links as part of testing model fit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Two variables are said to be </a:t>
            </a:r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d-separated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if they are statistically independent conditional on their joint influences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we are testing the partial effect of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dirty="0">
                <a:solidFill>
                  <a:srgbClr val="333333"/>
                </a:solidFill>
                <a:latin typeface="MJXc-TeX-main-R"/>
              </a:rPr>
              <a:t>1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on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given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</a:p>
          <a:p>
            <a:pPr lvl="1"/>
            <a:r>
              <a:rPr lang="en-GB" b="0" i="1" dirty="0">
                <a:solidFill>
                  <a:srgbClr val="333333"/>
                </a:solidFill>
                <a:effectLst/>
                <a:latin typeface="Helvetica Neue"/>
              </a:rPr>
              <a:t>basis set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 is the minimum number of independence claims derived from a path diagram</a:t>
            </a:r>
          </a:p>
          <a:p>
            <a:pPr lvl="1"/>
            <a:r>
              <a:rPr lang="el-GR" b="1" i="0" dirty="0">
                <a:solidFill>
                  <a:srgbClr val="333333"/>
                </a:solidFill>
                <a:effectLst/>
                <a:latin typeface="MJXc-TeX-math-I"/>
              </a:rPr>
              <a:t>Χ</a:t>
            </a:r>
            <a:r>
              <a:rPr lang="el-GR" b="1" i="0" baseline="3000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and </a:t>
            </a:r>
            <a:r>
              <a:rPr lang="de-DE" b="1" dirty="0" err="1">
                <a:solidFill>
                  <a:srgbClr val="333333"/>
                </a:solidFill>
                <a:latin typeface="MJXc-TeX-main-R"/>
              </a:rPr>
              <a:t>Fisher‘s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C </a:t>
            </a:r>
            <a:r>
              <a:rPr lang="de-DE" b="1" dirty="0" err="1">
                <a:solidFill>
                  <a:srgbClr val="333333"/>
                </a:solidFill>
                <a:latin typeface="MJXc-TeX-main-R"/>
              </a:rPr>
              <a:t>can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</a:t>
            </a:r>
            <a:r>
              <a:rPr lang="de-DE" b="1" dirty="0" err="1">
                <a:solidFill>
                  <a:srgbClr val="333333"/>
                </a:solidFill>
                <a:latin typeface="MJXc-TeX-main-R"/>
              </a:rPr>
              <a:t>be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</a:t>
            </a:r>
            <a:r>
              <a:rPr lang="de-DE" b="1" dirty="0" err="1">
                <a:solidFill>
                  <a:srgbClr val="333333"/>
                </a:solidFill>
                <a:latin typeface="MJXc-TeX-main-R"/>
              </a:rPr>
              <a:t>used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to </a:t>
            </a:r>
            <a:r>
              <a:rPr lang="de-DE" b="1" dirty="0" err="1">
                <a:solidFill>
                  <a:srgbClr val="333333"/>
                </a:solidFill>
                <a:latin typeface="MJXc-TeX-main-R"/>
              </a:rPr>
              <a:t>calculate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</a:t>
            </a:r>
            <a:r>
              <a:rPr lang="de-DE" b="1" dirty="0" err="1">
                <a:solidFill>
                  <a:srgbClr val="333333"/>
                </a:solidFill>
                <a:latin typeface="MJXc-TeX-main-R"/>
              </a:rPr>
              <a:t>model</a:t>
            </a:r>
            <a:r>
              <a:rPr lang="de-DE" b="1" dirty="0">
                <a:solidFill>
                  <a:srgbClr val="333333"/>
                </a:solidFill>
                <a:latin typeface="MJXc-TeX-main-R"/>
              </a:rPr>
              <a:t> fit </a:t>
            </a:r>
            <a:endParaRPr lang="en-GB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27192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err="1"/>
              <a:t>Theoretical</a:t>
            </a:r>
            <a:r>
              <a:rPr lang="de-DE" dirty="0"/>
              <a:t> </a:t>
            </a:r>
            <a:r>
              <a:rPr lang="de-DE" dirty="0" err="1"/>
              <a:t>directed</a:t>
            </a:r>
            <a:r>
              <a:rPr lang="de-DE" dirty="0"/>
              <a:t> </a:t>
            </a:r>
            <a:r>
              <a:rPr lang="de-DE" dirty="0" err="1"/>
              <a:t>acyclic</a:t>
            </a:r>
            <a:r>
              <a:rPr lang="de-DE" dirty="0"/>
              <a:t> </a:t>
            </a:r>
            <a:r>
              <a:rPr lang="de-DE" dirty="0" err="1"/>
              <a:t>graph</a:t>
            </a:r>
            <a:r>
              <a:rPr lang="de-DE" dirty="0"/>
              <a:t> (DAG)</a:t>
            </a:r>
          </a:p>
        </p:txBody>
      </p:sp>
    </p:spTree>
    <p:extLst>
      <p:ext uri="{BB962C8B-B14F-4D97-AF65-F5344CB8AC3E}">
        <p14:creationId xmlns:p14="http://schemas.microsoft.com/office/powerpoint/2010/main" val="2171233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362B811-640D-3CDB-DA1C-CC074C946144}"/>
              </a:ext>
            </a:extLst>
          </p:cNvPr>
          <p:cNvSpPr/>
          <p:nvPr/>
        </p:nvSpPr>
        <p:spPr>
          <a:xfrm>
            <a:off x="7674348" y="555569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3C11059-0634-3119-3AF3-12BDE40BE1EA}"/>
              </a:ext>
            </a:extLst>
          </p:cNvPr>
          <p:cNvSpPr/>
          <p:nvPr/>
        </p:nvSpPr>
        <p:spPr>
          <a:xfrm>
            <a:off x="2356882" y="555569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0F3BD7E0-8694-8C1C-C836-A78BF68AF1E0}"/>
              </a:ext>
            </a:extLst>
          </p:cNvPr>
          <p:cNvSpPr/>
          <p:nvPr/>
        </p:nvSpPr>
        <p:spPr>
          <a:xfrm>
            <a:off x="5142614" y="2412288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DD73DFD-60EB-92D6-CF5A-CABB1115127F}"/>
              </a:ext>
            </a:extLst>
          </p:cNvPr>
          <p:cNvSpPr/>
          <p:nvPr/>
        </p:nvSpPr>
        <p:spPr>
          <a:xfrm>
            <a:off x="517450" y="2412290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D1EC951-40FB-5C18-EB7E-CB2EB714FADE}"/>
              </a:ext>
            </a:extLst>
          </p:cNvPr>
          <p:cNvSpPr/>
          <p:nvPr/>
        </p:nvSpPr>
        <p:spPr>
          <a:xfrm>
            <a:off x="9820936" y="2412283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D530270-181E-75A8-AECA-BF9B720A4B7F}"/>
              </a:ext>
            </a:extLst>
          </p:cNvPr>
          <p:cNvCxnSpPr>
            <a:cxnSpLocks/>
          </p:cNvCxnSpPr>
          <p:nvPr/>
        </p:nvCxnSpPr>
        <p:spPr>
          <a:xfrm flipV="1">
            <a:off x="2356882" y="2807387"/>
            <a:ext cx="2785732" cy="2"/>
          </a:xfrm>
          <a:prstGeom prst="straightConnector1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E13ACB-EC2D-3BA5-A044-857AADB79DCE}"/>
              </a:ext>
            </a:extLst>
          </p:cNvPr>
          <p:cNvCxnSpPr>
            <a:cxnSpLocks/>
          </p:cNvCxnSpPr>
          <p:nvPr/>
        </p:nvCxnSpPr>
        <p:spPr>
          <a:xfrm flipV="1">
            <a:off x="7008625" y="2807385"/>
            <a:ext cx="2785732" cy="2"/>
          </a:xfrm>
          <a:prstGeom prst="straightConnector1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3CC191-FB46-784D-C1A2-5CC2A391CB16}"/>
              </a:ext>
            </a:extLst>
          </p:cNvPr>
          <p:cNvCxnSpPr>
            <a:cxnSpLocks/>
            <a:stCxn id="3" idx="1"/>
            <a:endCxn id="33" idx="3"/>
          </p:cNvCxnSpPr>
          <p:nvPr/>
        </p:nvCxnSpPr>
        <p:spPr>
          <a:xfrm flipH="1">
            <a:off x="4196314" y="950671"/>
            <a:ext cx="3478034" cy="0"/>
          </a:xfrm>
          <a:prstGeom prst="straightConnector1">
            <a:avLst/>
          </a:prstGeom>
          <a:ln w="57150">
            <a:solidFill>
              <a:srgbClr val="FF0000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AF9FB7E-FE81-6C56-AE47-F6B874B58FF0}"/>
              </a:ext>
            </a:extLst>
          </p:cNvPr>
          <p:cNvCxnSpPr>
            <a:cxnSpLocks/>
            <a:stCxn id="3" idx="0"/>
            <a:endCxn id="35" idx="0"/>
          </p:cNvCxnSpPr>
          <p:nvPr/>
        </p:nvCxnSpPr>
        <p:spPr>
          <a:xfrm rot="16200000" flipH="1" flipV="1">
            <a:off x="4087254" y="-2094520"/>
            <a:ext cx="1856721" cy="7156898"/>
          </a:xfrm>
          <a:prstGeom prst="bentConnector3">
            <a:avLst>
              <a:gd name="adj1" fmla="val -18878"/>
            </a:avLst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94EF1B3-A49E-CC93-3764-24BA76272442}"/>
              </a:ext>
            </a:extLst>
          </p:cNvPr>
          <p:cNvCxnSpPr>
            <a:cxnSpLocks/>
            <a:stCxn id="33" idx="2"/>
          </p:cNvCxnSpPr>
          <p:nvPr/>
        </p:nvCxnSpPr>
        <p:spPr>
          <a:xfrm rot="16200000" flipH="1">
            <a:off x="3621675" y="1000694"/>
            <a:ext cx="1189148" cy="1879303"/>
          </a:xfrm>
          <a:prstGeom prst="curvedConnector2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47">
            <a:extLst>
              <a:ext uri="{FF2B5EF4-FFF2-40B4-BE49-F238E27FC236}">
                <a16:creationId xmlns:a16="http://schemas.microsoft.com/office/drawing/2014/main" id="{601EB24F-B95D-97E2-1A76-C887CFAE7FC4}"/>
              </a:ext>
            </a:extLst>
          </p:cNvPr>
          <p:cNvCxnSpPr>
            <a:cxnSpLocks/>
            <a:stCxn id="3" idx="3"/>
            <a:endCxn id="36" idx="0"/>
          </p:cNvCxnSpPr>
          <p:nvPr/>
        </p:nvCxnSpPr>
        <p:spPr>
          <a:xfrm>
            <a:off x="9513780" y="950671"/>
            <a:ext cx="1226872" cy="1461612"/>
          </a:xfrm>
          <a:prstGeom prst="curvedConnector2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36D71CF-F7B7-4C94-7465-8AE19EA35904}"/>
              </a:ext>
            </a:extLst>
          </p:cNvPr>
          <p:cNvSpPr txBox="1"/>
          <p:nvPr/>
        </p:nvSpPr>
        <p:spPr>
          <a:xfrm>
            <a:off x="10213296" y="2626557"/>
            <a:ext cx="105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Body </a:t>
            </a:r>
            <a:r>
              <a:rPr lang="de-DE" dirty="0" err="1"/>
              <a:t>size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7FF58FF-7CB0-288B-5592-636EE0D305B2}"/>
              </a:ext>
            </a:extLst>
          </p:cNvPr>
          <p:cNvSpPr txBox="1"/>
          <p:nvPr/>
        </p:nvSpPr>
        <p:spPr>
          <a:xfrm>
            <a:off x="7753673" y="604323"/>
            <a:ext cx="168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Distance</a:t>
            </a:r>
            <a:r>
              <a:rPr lang="de-DE" dirty="0"/>
              <a:t> to </a:t>
            </a:r>
            <a:r>
              <a:rPr lang="de-DE" dirty="0" err="1"/>
              <a:t>city</a:t>
            </a:r>
            <a:r>
              <a:rPr lang="de-DE" dirty="0"/>
              <a:t> </a:t>
            </a:r>
            <a:r>
              <a:rPr lang="de-DE" dirty="0" err="1"/>
              <a:t>centre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349DB93-ACDF-20A8-CB46-F12ED78EC490}"/>
              </a:ext>
            </a:extLst>
          </p:cNvPr>
          <p:cNvSpPr txBox="1"/>
          <p:nvPr/>
        </p:nvSpPr>
        <p:spPr>
          <a:xfrm>
            <a:off x="2556138" y="766001"/>
            <a:ext cx="137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Edge </a:t>
            </a:r>
            <a:r>
              <a:rPr lang="de-DE" dirty="0" err="1"/>
              <a:t>density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57E8FDB-620E-6127-DE68-3FC5C76AA411}"/>
              </a:ext>
            </a:extLst>
          </p:cNvPr>
          <p:cNvSpPr txBox="1"/>
          <p:nvPr/>
        </p:nvSpPr>
        <p:spPr>
          <a:xfrm>
            <a:off x="5239700" y="2627820"/>
            <a:ext cx="164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Flower </a:t>
            </a:r>
            <a:r>
              <a:rPr lang="de-DE" dirty="0" err="1"/>
              <a:t>richness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C38E255-F2BE-DAD0-8DDE-FADE1B80769B}"/>
              </a:ext>
            </a:extLst>
          </p:cNvPr>
          <p:cNvSpPr txBox="1"/>
          <p:nvPr/>
        </p:nvSpPr>
        <p:spPr>
          <a:xfrm>
            <a:off x="767752" y="2626376"/>
            <a:ext cx="134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Green </a:t>
            </a:r>
            <a:r>
              <a:rPr lang="de-DE" dirty="0" err="1"/>
              <a:t>space</a:t>
            </a:r>
            <a:endParaRPr lang="en-GB" dirty="0"/>
          </a:p>
        </p:txBody>
      </p:sp>
      <p:cxnSp>
        <p:nvCxnSpPr>
          <p:cNvPr id="85" name="Straight Arrow Connector 47">
            <a:extLst>
              <a:ext uri="{FF2B5EF4-FFF2-40B4-BE49-F238E27FC236}">
                <a16:creationId xmlns:a16="http://schemas.microsoft.com/office/drawing/2014/main" id="{511F28B1-2349-0378-0747-AEFEE733C351}"/>
              </a:ext>
            </a:extLst>
          </p:cNvPr>
          <p:cNvCxnSpPr>
            <a:cxnSpLocks/>
          </p:cNvCxnSpPr>
          <p:nvPr/>
        </p:nvCxnSpPr>
        <p:spPr>
          <a:xfrm rot="10800000" flipV="1">
            <a:off x="6062330" y="950670"/>
            <a:ext cx="1612018" cy="1461617"/>
          </a:xfrm>
          <a:prstGeom prst="curvedConnector2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91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err="1"/>
              <a:t>Theoretical</a:t>
            </a:r>
            <a:r>
              <a:rPr lang="de-DE" dirty="0"/>
              <a:t> DAG</a:t>
            </a:r>
          </a:p>
          <a:p>
            <a:pPr marL="514350" indent="-514350">
              <a:buAutoNum type="arabicPeriod"/>
            </a:pPr>
            <a:r>
              <a:rPr lang="de-DE" dirty="0" err="1"/>
              <a:t>Extracting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635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362B811-640D-3CDB-DA1C-CC074C946144}"/>
              </a:ext>
            </a:extLst>
          </p:cNvPr>
          <p:cNvSpPr/>
          <p:nvPr/>
        </p:nvSpPr>
        <p:spPr>
          <a:xfrm>
            <a:off x="7674348" y="555569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3C11059-0634-3119-3AF3-12BDE40BE1EA}"/>
              </a:ext>
            </a:extLst>
          </p:cNvPr>
          <p:cNvSpPr/>
          <p:nvPr/>
        </p:nvSpPr>
        <p:spPr>
          <a:xfrm>
            <a:off x="2356882" y="555569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0F3BD7E0-8694-8C1C-C836-A78BF68AF1E0}"/>
              </a:ext>
            </a:extLst>
          </p:cNvPr>
          <p:cNvSpPr/>
          <p:nvPr/>
        </p:nvSpPr>
        <p:spPr>
          <a:xfrm>
            <a:off x="5142614" y="2412288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DD73DFD-60EB-92D6-CF5A-CABB1115127F}"/>
              </a:ext>
            </a:extLst>
          </p:cNvPr>
          <p:cNvSpPr/>
          <p:nvPr/>
        </p:nvSpPr>
        <p:spPr>
          <a:xfrm>
            <a:off x="517450" y="2412290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D1EC951-40FB-5C18-EB7E-CB2EB714FADE}"/>
              </a:ext>
            </a:extLst>
          </p:cNvPr>
          <p:cNvSpPr/>
          <p:nvPr/>
        </p:nvSpPr>
        <p:spPr>
          <a:xfrm>
            <a:off x="9820936" y="2412283"/>
            <a:ext cx="1839432" cy="7902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D530270-181E-75A8-AECA-BF9B720A4B7F}"/>
              </a:ext>
            </a:extLst>
          </p:cNvPr>
          <p:cNvCxnSpPr>
            <a:cxnSpLocks/>
          </p:cNvCxnSpPr>
          <p:nvPr/>
        </p:nvCxnSpPr>
        <p:spPr>
          <a:xfrm flipV="1">
            <a:off x="2356882" y="2807387"/>
            <a:ext cx="2785732" cy="2"/>
          </a:xfrm>
          <a:prstGeom prst="straightConnector1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E13ACB-EC2D-3BA5-A044-857AADB79DCE}"/>
              </a:ext>
            </a:extLst>
          </p:cNvPr>
          <p:cNvCxnSpPr>
            <a:cxnSpLocks/>
          </p:cNvCxnSpPr>
          <p:nvPr/>
        </p:nvCxnSpPr>
        <p:spPr>
          <a:xfrm flipV="1">
            <a:off x="7008625" y="2807385"/>
            <a:ext cx="2785732" cy="2"/>
          </a:xfrm>
          <a:prstGeom prst="straightConnector1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3CC191-FB46-784D-C1A2-5CC2A391CB16}"/>
              </a:ext>
            </a:extLst>
          </p:cNvPr>
          <p:cNvCxnSpPr>
            <a:cxnSpLocks/>
            <a:stCxn id="3" idx="1"/>
            <a:endCxn id="33" idx="3"/>
          </p:cNvCxnSpPr>
          <p:nvPr/>
        </p:nvCxnSpPr>
        <p:spPr>
          <a:xfrm flipH="1">
            <a:off x="4196314" y="950671"/>
            <a:ext cx="3478034" cy="0"/>
          </a:xfrm>
          <a:prstGeom prst="straightConnector1">
            <a:avLst/>
          </a:prstGeom>
          <a:ln w="57150">
            <a:solidFill>
              <a:srgbClr val="FF0000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AF9FB7E-FE81-6C56-AE47-F6B874B58FF0}"/>
              </a:ext>
            </a:extLst>
          </p:cNvPr>
          <p:cNvCxnSpPr>
            <a:cxnSpLocks/>
            <a:stCxn id="3" idx="0"/>
            <a:endCxn id="35" idx="0"/>
          </p:cNvCxnSpPr>
          <p:nvPr/>
        </p:nvCxnSpPr>
        <p:spPr>
          <a:xfrm rot="16200000" flipH="1" flipV="1">
            <a:off x="4087254" y="-2094520"/>
            <a:ext cx="1856721" cy="7156898"/>
          </a:xfrm>
          <a:prstGeom prst="bentConnector3">
            <a:avLst>
              <a:gd name="adj1" fmla="val -18878"/>
            </a:avLst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94EF1B3-A49E-CC93-3764-24BA76272442}"/>
              </a:ext>
            </a:extLst>
          </p:cNvPr>
          <p:cNvCxnSpPr>
            <a:cxnSpLocks/>
            <a:stCxn id="33" idx="2"/>
          </p:cNvCxnSpPr>
          <p:nvPr/>
        </p:nvCxnSpPr>
        <p:spPr>
          <a:xfrm rot="16200000" flipH="1">
            <a:off x="3621675" y="1000694"/>
            <a:ext cx="1189148" cy="1879303"/>
          </a:xfrm>
          <a:prstGeom prst="curvedConnector2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47">
            <a:extLst>
              <a:ext uri="{FF2B5EF4-FFF2-40B4-BE49-F238E27FC236}">
                <a16:creationId xmlns:a16="http://schemas.microsoft.com/office/drawing/2014/main" id="{601EB24F-B95D-97E2-1A76-C887CFAE7FC4}"/>
              </a:ext>
            </a:extLst>
          </p:cNvPr>
          <p:cNvCxnSpPr>
            <a:cxnSpLocks/>
            <a:stCxn id="3" idx="3"/>
            <a:endCxn id="36" idx="0"/>
          </p:cNvCxnSpPr>
          <p:nvPr/>
        </p:nvCxnSpPr>
        <p:spPr>
          <a:xfrm>
            <a:off x="9513780" y="950671"/>
            <a:ext cx="1226872" cy="1461612"/>
          </a:xfrm>
          <a:prstGeom prst="curvedConnector2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36D71CF-F7B7-4C94-7465-8AE19EA35904}"/>
              </a:ext>
            </a:extLst>
          </p:cNvPr>
          <p:cNvSpPr txBox="1"/>
          <p:nvPr/>
        </p:nvSpPr>
        <p:spPr>
          <a:xfrm>
            <a:off x="10213296" y="2626557"/>
            <a:ext cx="105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Body </a:t>
            </a:r>
            <a:r>
              <a:rPr lang="de-DE" dirty="0" err="1"/>
              <a:t>size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7FF58FF-7CB0-288B-5592-636EE0D305B2}"/>
              </a:ext>
            </a:extLst>
          </p:cNvPr>
          <p:cNvSpPr txBox="1"/>
          <p:nvPr/>
        </p:nvSpPr>
        <p:spPr>
          <a:xfrm>
            <a:off x="7753673" y="604323"/>
            <a:ext cx="168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Distance</a:t>
            </a:r>
            <a:r>
              <a:rPr lang="de-DE" dirty="0"/>
              <a:t> to </a:t>
            </a:r>
            <a:r>
              <a:rPr lang="de-DE" dirty="0" err="1"/>
              <a:t>city</a:t>
            </a:r>
            <a:r>
              <a:rPr lang="de-DE" dirty="0"/>
              <a:t> </a:t>
            </a:r>
            <a:r>
              <a:rPr lang="de-DE" dirty="0" err="1"/>
              <a:t>centre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349DB93-ACDF-20A8-CB46-F12ED78EC490}"/>
              </a:ext>
            </a:extLst>
          </p:cNvPr>
          <p:cNvSpPr txBox="1"/>
          <p:nvPr/>
        </p:nvSpPr>
        <p:spPr>
          <a:xfrm>
            <a:off x="2556138" y="766001"/>
            <a:ext cx="137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Edge </a:t>
            </a:r>
            <a:r>
              <a:rPr lang="de-DE" dirty="0" err="1"/>
              <a:t>density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57E8FDB-620E-6127-DE68-3FC5C76AA411}"/>
              </a:ext>
            </a:extLst>
          </p:cNvPr>
          <p:cNvSpPr txBox="1"/>
          <p:nvPr/>
        </p:nvSpPr>
        <p:spPr>
          <a:xfrm>
            <a:off x="5239700" y="2627820"/>
            <a:ext cx="164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Flower </a:t>
            </a:r>
            <a:r>
              <a:rPr lang="de-DE" dirty="0" err="1"/>
              <a:t>richness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C38E255-F2BE-DAD0-8DDE-FADE1B80769B}"/>
              </a:ext>
            </a:extLst>
          </p:cNvPr>
          <p:cNvSpPr txBox="1"/>
          <p:nvPr/>
        </p:nvSpPr>
        <p:spPr>
          <a:xfrm>
            <a:off x="767752" y="2626376"/>
            <a:ext cx="134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Green </a:t>
            </a:r>
            <a:r>
              <a:rPr lang="de-DE" dirty="0" err="1"/>
              <a:t>space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D1DB7A-6B6B-2808-234C-83850AB81B2C}"/>
              </a:ext>
            </a:extLst>
          </p:cNvPr>
          <p:cNvSpPr txBox="1"/>
          <p:nvPr/>
        </p:nvSpPr>
        <p:spPr>
          <a:xfrm>
            <a:off x="984484" y="3833107"/>
            <a:ext cx="6423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M1&lt;-</a:t>
            </a:r>
            <a:r>
              <a:rPr lang="en-GB" sz="2400" dirty="0" err="1"/>
              <a:t>lm</a:t>
            </a:r>
            <a:r>
              <a:rPr lang="en-GB" sz="2400" dirty="0"/>
              <a:t>(Green space ~ distance to city centre)</a:t>
            </a:r>
          </a:p>
          <a:p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F831A-BB18-8671-B695-F55C996E6865}"/>
              </a:ext>
            </a:extLst>
          </p:cNvPr>
          <p:cNvSpPr txBox="1"/>
          <p:nvPr/>
        </p:nvSpPr>
        <p:spPr>
          <a:xfrm>
            <a:off x="984484" y="4390321"/>
            <a:ext cx="7005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M2&lt;-</a:t>
            </a:r>
            <a:r>
              <a:rPr lang="en-GB" sz="2400" dirty="0" err="1"/>
              <a:t>lm</a:t>
            </a:r>
            <a:r>
              <a:rPr lang="en-GB" sz="2400" dirty="0"/>
              <a:t>(Edge density~ distance to city centre)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BC543F-3ED6-F710-9DEB-9609A8EC76FB}"/>
              </a:ext>
            </a:extLst>
          </p:cNvPr>
          <p:cNvSpPr txBox="1"/>
          <p:nvPr/>
        </p:nvSpPr>
        <p:spPr>
          <a:xfrm>
            <a:off x="984484" y="4934742"/>
            <a:ext cx="1170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M3&lt;-</a:t>
            </a:r>
            <a:r>
              <a:rPr lang="en-GB" sz="2400" dirty="0" err="1"/>
              <a:t>glm</a:t>
            </a:r>
            <a:r>
              <a:rPr lang="en-GB" sz="2400" dirty="0"/>
              <a:t>(Flower richness ~ Edge density + Green space + Distance to city centre , family = "</a:t>
            </a:r>
            <a:r>
              <a:rPr lang="en-GB" sz="2400" dirty="0" err="1"/>
              <a:t>poisson</a:t>
            </a:r>
            <a:r>
              <a:rPr lang="en-GB" sz="2400" dirty="0"/>
              <a:t>“)</a:t>
            </a:r>
          </a:p>
        </p:txBody>
      </p:sp>
      <p:cxnSp>
        <p:nvCxnSpPr>
          <p:cNvPr id="6" name="Straight Arrow Connector 47">
            <a:extLst>
              <a:ext uri="{FF2B5EF4-FFF2-40B4-BE49-F238E27FC236}">
                <a16:creationId xmlns:a16="http://schemas.microsoft.com/office/drawing/2014/main" id="{310C9803-7364-FDF1-0690-5DB0FC675E74}"/>
              </a:ext>
            </a:extLst>
          </p:cNvPr>
          <p:cNvCxnSpPr>
            <a:cxnSpLocks/>
            <a:stCxn id="3" idx="1"/>
            <a:endCxn id="34" idx="0"/>
          </p:cNvCxnSpPr>
          <p:nvPr/>
        </p:nvCxnSpPr>
        <p:spPr>
          <a:xfrm rot="10800000" flipV="1">
            <a:off x="6062330" y="950670"/>
            <a:ext cx="1612018" cy="1461617"/>
          </a:xfrm>
          <a:prstGeom prst="curvedConnector2">
            <a:avLst/>
          </a:prstGeom>
          <a:ln w="57150">
            <a:solidFill>
              <a:schemeClr val="tx1"/>
            </a:solidFill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AC6ABAB-629D-CB4A-AE08-DA34D63182DC}"/>
              </a:ext>
            </a:extLst>
          </p:cNvPr>
          <p:cNvSpPr txBox="1"/>
          <p:nvPr/>
        </p:nvSpPr>
        <p:spPr>
          <a:xfrm>
            <a:off x="988504" y="5902694"/>
            <a:ext cx="10445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M4&lt;-</a:t>
            </a:r>
            <a:r>
              <a:rPr lang="en-GB" sz="2400" dirty="0" err="1"/>
              <a:t>lmer</a:t>
            </a:r>
            <a:r>
              <a:rPr lang="en-GB" sz="2400" dirty="0"/>
              <a:t>(Body size ~ Flower richness + Distance to city centre + (1|Site))</a:t>
            </a:r>
          </a:p>
        </p:txBody>
      </p:sp>
    </p:spTree>
    <p:extLst>
      <p:ext uri="{BB962C8B-B14F-4D97-AF65-F5344CB8AC3E}">
        <p14:creationId xmlns:p14="http://schemas.microsoft.com/office/powerpoint/2010/main" val="300988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err="1"/>
              <a:t>Theoretical</a:t>
            </a:r>
            <a:r>
              <a:rPr lang="de-DE" dirty="0"/>
              <a:t> DAG</a:t>
            </a:r>
          </a:p>
          <a:p>
            <a:pPr marL="514350" indent="-514350">
              <a:buAutoNum type="arabicPeriod"/>
            </a:pPr>
            <a:r>
              <a:rPr lang="de-DE" dirty="0" err="1"/>
              <a:t>Extracting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models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individually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Running </a:t>
            </a:r>
            <a:r>
              <a:rPr lang="de-DE" dirty="0" err="1"/>
              <a:t>piecewise</a:t>
            </a:r>
            <a:r>
              <a:rPr lang="de-DE" dirty="0"/>
              <a:t> SEM </a:t>
            </a:r>
            <a:r>
              <a:rPr lang="de-DE" dirty="0" err="1"/>
              <a:t>with</a:t>
            </a:r>
            <a:r>
              <a:rPr lang="de-DE" dirty="0"/>
              <a:t> R</a:t>
            </a:r>
          </a:p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97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33A0-187D-6C91-302A-D8AD63E4B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SEM?</a:t>
            </a:r>
            <a:r>
              <a:rPr lang="en-GB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(Pearl 2012, Garrido et al. 2022)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9E31-B322-9081-A063-8A6C7444A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32563" cy="4351338"/>
          </a:xfrm>
        </p:spPr>
        <p:txBody>
          <a:bodyPr/>
          <a:lstStyle/>
          <a:p>
            <a:r>
              <a:rPr lang="en-GB" dirty="0"/>
              <a:t>can be used to test hypotheses about network structure </a:t>
            </a:r>
            <a:endParaRPr lang="en-GB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lvl="1"/>
            <a:r>
              <a:rPr lang="en-GB" dirty="0"/>
              <a:t>decompose the correlations into various causal sources, such as direct effects, indirect effects, total effects</a:t>
            </a:r>
          </a:p>
          <a:p>
            <a:pPr lvl="1"/>
            <a:r>
              <a:rPr lang="en-GB" dirty="0"/>
              <a:t>dealing with reciprocal effects, multiple observable and unobservable variables</a:t>
            </a:r>
          </a:p>
          <a:p>
            <a:pPr lvl="1"/>
            <a:r>
              <a:rPr lang="en-GB" dirty="0"/>
              <a:t>multiple outcomes</a:t>
            </a:r>
          </a:p>
          <a:p>
            <a:pPr lvl="1"/>
            <a:endParaRPr lang="en-GB" dirty="0"/>
          </a:p>
          <a:p>
            <a:r>
              <a:rPr lang="en-GB" dirty="0"/>
              <a:t>Interpreting parameters as </a:t>
            </a:r>
            <a:r>
              <a:rPr lang="en-GB" b="1" dirty="0"/>
              <a:t>causal</a:t>
            </a:r>
            <a:r>
              <a:rPr lang="en-GB" dirty="0"/>
              <a:t> effects</a:t>
            </a:r>
          </a:p>
        </p:txBody>
      </p:sp>
    </p:spTree>
    <p:extLst>
      <p:ext uri="{BB962C8B-B14F-4D97-AF65-F5344CB8AC3E}">
        <p14:creationId xmlns:p14="http://schemas.microsoft.com/office/powerpoint/2010/main" val="7105755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53FB17-500E-A130-8AD8-B43D7105B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" y="2053907"/>
            <a:ext cx="11432802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57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45ECB3-A2BD-389E-00F0-8F9EEBD68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2" y="1532414"/>
            <a:ext cx="9498330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86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EF0D2A6-8C5C-AEAD-BD5B-006A41F73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" y="1919287"/>
            <a:ext cx="13086916" cy="356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608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9F35D2-63E2-571F-3FCC-59C0FE689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742" y="2479357"/>
            <a:ext cx="8248287" cy="142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948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err="1"/>
              <a:t>Theoretical</a:t>
            </a:r>
            <a:r>
              <a:rPr lang="de-DE" dirty="0"/>
              <a:t> DAG</a:t>
            </a:r>
          </a:p>
          <a:p>
            <a:pPr marL="514350" indent="-514350">
              <a:buAutoNum type="arabicPeriod"/>
            </a:pPr>
            <a:r>
              <a:rPr lang="de-DE" dirty="0" err="1"/>
              <a:t>Extracting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models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individually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Running </a:t>
            </a:r>
            <a:r>
              <a:rPr lang="de-DE" dirty="0" err="1"/>
              <a:t>piecewise</a:t>
            </a:r>
            <a:r>
              <a:rPr lang="de-DE" dirty="0"/>
              <a:t> SEM </a:t>
            </a:r>
            <a:r>
              <a:rPr lang="de-DE" dirty="0" err="1"/>
              <a:t>with</a:t>
            </a:r>
            <a:r>
              <a:rPr lang="de-DE" dirty="0"/>
              <a:t> </a:t>
            </a:r>
          </a:p>
          <a:p>
            <a:pPr marL="514350" indent="-514350">
              <a:buAutoNum type="arabicPeriod"/>
            </a:pPr>
            <a:r>
              <a:rPr lang="de-DE" dirty="0"/>
              <a:t>Statistical DAG</a:t>
            </a:r>
          </a:p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5282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7780-DEFC-28C6-EC00-7072E41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0" i="1" dirty="0" err="1"/>
              <a:t>piecewiseSEM</a:t>
            </a:r>
            <a:r>
              <a:rPr lang="de-DE" b="0" i="1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CAE0-84FB-19C8-3704-A2FD2C22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AC1D24F-9959-E124-20B0-2A2874664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0" y="2942363"/>
            <a:ext cx="11932920" cy="97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511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C9A61-6F5C-B5B8-1A16-993EABF0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99D35-B99D-F97A-7BD9-15987B151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2235"/>
          </a:xfrm>
        </p:spPr>
        <p:txBody>
          <a:bodyPr/>
          <a:lstStyle/>
          <a:p>
            <a:r>
              <a:rPr lang="de-DE" dirty="0"/>
              <a:t>Model </a:t>
            </a:r>
            <a:r>
              <a:rPr lang="de-DE" dirty="0" err="1"/>
              <a:t>selection</a:t>
            </a:r>
            <a:r>
              <a:rPr lang="de-DE" dirty="0"/>
              <a:t>: Stick to </a:t>
            </a:r>
            <a:r>
              <a:rPr lang="de-DE" dirty="0" err="1"/>
              <a:t>theoretical</a:t>
            </a:r>
            <a:r>
              <a:rPr lang="de-DE" dirty="0"/>
              <a:t> Model </a:t>
            </a:r>
            <a:r>
              <a:rPr lang="de-DE" dirty="0" err="1"/>
              <a:t>or</a:t>
            </a:r>
            <a:r>
              <a:rPr lang="de-DE" dirty="0"/>
              <a:t> do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AIC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? </a:t>
            </a:r>
          </a:p>
          <a:p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predictors</a:t>
            </a:r>
            <a:r>
              <a:rPr lang="de-DE" dirty="0"/>
              <a:t> and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mess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statistics</a:t>
            </a:r>
            <a:r>
              <a:rPr lang="de-DE" dirty="0"/>
              <a:t>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Main source: https://jslefche.github.io/sem_book/index.html</a:t>
            </a:r>
          </a:p>
        </p:txBody>
      </p:sp>
    </p:spTree>
    <p:extLst>
      <p:ext uri="{BB962C8B-B14F-4D97-AF65-F5344CB8AC3E}">
        <p14:creationId xmlns:p14="http://schemas.microsoft.com/office/powerpoint/2010/main" val="373003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FFA937-7425-BF62-ACE3-835EB5850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758" y="2310894"/>
            <a:ext cx="8132483" cy="17835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4510088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b="0" i="0" dirty="0">
                <a:solidFill>
                  <a:srgbClr val="333333"/>
                </a:solidFill>
                <a:effectLst/>
                <a:latin typeface="Helvetica Neue"/>
              </a:rPr>
              <a:t>The building block of the global estimation procedure for SEM are covariance, correlation and </a:t>
            </a:r>
            <a:r>
              <a:rPr lang="de-DE" sz="2000" b="0" i="0" dirty="0" err="1">
                <a:solidFill>
                  <a:srgbClr val="333333"/>
                </a:solidFill>
                <a:effectLst/>
                <a:latin typeface="Helvetica Neue"/>
              </a:rPr>
              <a:t>r</a:t>
            </a:r>
            <a:r>
              <a:rPr lang="de-DE" sz="2000" dirty="0" err="1"/>
              <a:t>egression</a:t>
            </a:r>
            <a:r>
              <a:rPr lang="de-DE" sz="2000" dirty="0"/>
              <a:t> (</a:t>
            </a:r>
            <a:r>
              <a:rPr lang="de-DE" sz="2000" dirty="0" err="1"/>
              <a:t>or</a:t>
            </a:r>
            <a:r>
              <a:rPr lang="de-DE" sz="2000" dirty="0"/>
              <a:t> </a:t>
            </a:r>
            <a:r>
              <a:rPr lang="de-DE" sz="2000" dirty="0" err="1"/>
              <a:t>path</a:t>
            </a:r>
            <a:r>
              <a:rPr lang="de-DE" sz="2000" dirty="0"/>
              <a:t>) </a:t>
            </a:r>
            <a:r>
              <a:rPr lang="de-DE" sz="2000" dirty="0" err="1"/>
              <a:t>coefficients</a:t>
            </a:r>
            <a:endParaRPr lang="de-DE" sz="20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D7B859-F4FD-86FA-CA58-38E8FE9E90D3}"/>
              </a:ext>
            </a:extLst>
          </p:cNvPr>
          <p:cNvSpPr txBox="1"/>
          <p:nvPr/>
        </p:nvSpPr>
        <p:spPr>
          <a:xfrm>
            <a:off x="2134533" y="382973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Exogenous</a:t>
            </a:r>
            <a:r>
              <a:rPr lang="de-DE" dirty="0"/>
              <a:t> Variable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8A62C9-D365-F6EE-0CD5-79D8B3FB7B0D}"/>
              </a:ext>
            </a:extLst>
          </p:cNvPr>
          <p:cNvSpPr txBox="1"/>
          <p:nvPr/>
        </p:nvSpPr>
        <p:spPr>
          <a:xfrm>
            <a:off x="8533467" y="382973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Endogenous</a:t>
            </a:r>
            <a:r>
              <a:rPr lang="de-DE" dirty="0"/>
              <a:t> variable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D110A-E93E-D2CE-E405-9F91F78D200B}"/>
              </a:ext>
            </a:extLst>
          </p:cNvPr>
          <p:cNvSpPr txBox="1"/>
          <p:nvPr/>
        </p:nvSpPr>
        <p:spPr>
          <a:xfrm>
            <a:off x="5337082" y="382973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Endogenous</a:t>
            </a:r>
            <a:r>
              <a:rPr lang="de-DE" dirty="0"/>
              <a:t> variable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77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1957941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1: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Unspecified relationships among exogenous variables are simply their bivariate correlations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If there is not a directed path between two exogenous variables, then their relationship can be expressed by the simple correlation between them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59BD38-E734-801B-CFE5-920D2DC1B16E}"/>
              </a:ext>
            </a:extLst>
          </p:cNvPr>
          <p:cNvSpPr/>
          <p:nvPr/>
        </p:nvSpPr>
        <p:spPr>
          <a:xfrm>
            <a:off x="3968750" y="3662362"/>
            <a:ext cx="1219200" cy="10191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9F1352-2657-C9E3-6463-9AC7467F1A79}"/>
              </a:ext>
            </a:extLst>
          </p:cNvPr>
          <p:cNvSpPr/>
          <p:nvPr/>
        </p:nvSpPr>
        <p:spPr>
          <a:xfrm>
            <a:off x="3968750" y="5611811"/>
            <a:ext cx="1219200" cy="10191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BD515F-7B7B-3409-8823-9C2359CA88F2}"/>
              </a:ext>
            </a:extLst>
          </p:cNvPr>
          <p:cNvSpPr/>
          <p:nvPr/>
        </p:nvSpPr>
        <p:spPr>
          <a:xfrm>
            <a:off x="7540627" y="4610100"/>
            <a:ext cx="1219200" cy="10191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618F18-9ED6-5887-8C98-800078C9054C}"/>
              </a:ext>
            </a:extLst>
          </p:cNvPr>
          <p:cNvCxnSpPr>
            <a:cxnSpLocks/>
          </p:cNvCxnSpPr>
          <p:nvPr/>
        </p:nvCxnSpPr>
        <p:spPr>
          <a:xfrm>
            <a:off x="5187949" y="4171949"/>
            <a:ext cx="2352678" cy="79660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E077F72-6D9D-AD7A-FAD9-D619AFF37073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5187950" y="5273040"/>
            <a:ext cx="2352677" cy="84835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1632D70-CA89-164C-68DD-0194A5CEE26B}"/>
              </a:ext>
            </a:extLst>
          </p:cNvPr>
          <p:cNvSpPr txBox="1"/>
          <p:nvPr/>
        </p:nvSpPr>
        <p:spPr>
          <a:xfrm>
            <a:off x="4331466" y="3879561"/>
            <a:ext cx="570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x1</a:t>
            </a:r>
            <a:endParaRPr lang="en-GB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B1AE9A-51E3-C2CC-7E07-D38C30619748}"/>
              </a:ext>
            </a:extLst>
          </p:cNvPr>
          <p:cNvSpPr txBox="1"/>
          <p:nvPr/>
        </p:nvSpPr>
        <p:spPr>
          <a:xfrm>
            <a:off x="4331466" y="5860475"/>
            <a:ext cx="570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x2</a:t>
            </a:r>
            <a:endParaRPr lang="en-GB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7B231F-2D88-F1F0-2CF1-B8E6327DC44D}"/>
              </a:ext>
            </a:extLst>
          </p:cNvPr>
          <p:cNvSpPr txBox="1"/>
          <p:nvPr/>
        </p:nvSpPr>
        <p:spPr>
          <a:xfrm>
            <a:off x="7860724" y="4827299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y1</a:t>
            </a:r>
            <a:endParaRPr lang="en-GB" sz="32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CA85A22-F349-DD53-8927-E93D5462B7D0}"/>
              </a:ext>
            </a:extLst>
          </p:cNvPr>
          <p:cNvCxnSpPr/>
          <p:nvPr/>
        </p:nvCxnSpPr>
        <p:spPr>
          <a:xfrm>
            <a:off x="4460240" y="4827299"/>
            <a:ext cx="0" cy="58477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E2F952-6E79-1744-5660-D67D435CC6F8}"/>
              </a:ext>
            </a:extLst>
          </p:cNvPr>
          <p:cNvCxnSpPr/>
          <p:nvPr/>
        </p:nvCxnSpPr>
        <p:spPr>
          <a:xfrm>
            <a:off x="4600962" y="4827299"/>
            <a:ext cx="0" cy="58477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A64BC2F-7E6B-ED26-D3E4-CB79BD975B46}"/>
              </a:ext>
            </a:extLst>
          </p:cNvPr>
          <p:cNvSpPr txBox="1"/>
          <p:nvPr/>
        </p:nvSpPr>
        <p:spPr>
          <a:xfrm>
            <a:off x="743958" y="4692091"/>
            <a:ext cx="3645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Correlation</a:t>
            </a:r>
            <a:endParaRPr lang="de-DE" sz="2400" dirty="0"/>
          </a:p>
          <a:p>
            <a:pPr algn="ctr"/>
            <a:r>
              <a:rPr lang="pt-BR" sz="2400" b="0" i="0" dirty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in-R"/>
              </a:rPr>
              <a:t>1&lt;−&gt;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in-R"/>
              </a:rPr>
              <a:t>2==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th-I"/>
              </a:rPr>
              <a:t>cor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in-R"/>
              </a:rPr>
              <a:t>(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in-R"/>
              </a:rPr>
              <a:t>1,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MJXc-TeX-main-R"/>
              </a:rPr>
              <a:t>2)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0652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9" grpId="0"/>
      <p:bldP spid="20" grpId="0"/>
      <p:bldP spid="2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305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2: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When two variables are connected by a single path, the coefficient of that path is the regression coefficient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path coefficient connecting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1−&gt;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is the regression coefficient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γ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in-R"/>
              </a:rPr>
              <a:t>1,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th-I"/>
              </a:rPr>
              <a:t>x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path coefficient connecting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1−&gt;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2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 is the regression coefficient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β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in-R"/>
              </a:rPr>
              <a:t>2,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th-I"/>
              </a:rPr>
              <a:t>y</a:t>
            </a:r>
            <a:r>
              <a:rPr lang="en-GB" b="0" i="0" baseline="-25000" dirty="0">
                <a:solidFill>
                  <a:srgbClr val="333333"/>
                </a:solidFill>
                <a:effectLst/>
                <a:latin typeface="MJXc-TeX-main-R"/>
              </a:rPr>
              <a:t>1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. 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If the data are standardized, then the regression coefficient equals the correlation between the two: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D8FC5B-639A-1CF7-33AF-4B104DBAB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758" y="4299347"/>
            <a:ext cx="8132483" cy="178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8306"/>
            <a:ext cx="10515600" cy="305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3: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The strength of a compound path (one that includes multiple links) is the product of the individual coefficients</a:t>
            </a:r>
          </a:p>
          <a:p>
            <a:pPr lvl="1"/>
            <a:r>
              <a:rPr lang="en-GB" dirty="0"/>
              <a:t>The effect of x1 on y2 is the product of the coefficient of the path x1−&gt;y1 and y1−&gt;y2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6D1CEF-2F4E-767B-293D-5EE10B9E8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038" y="3669110"/>
            <a:ext cx="8132483" cy="17835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8AD752-ECD0-B897-6725-1B4A0C5ADFBF}"/>
              </a:ext>
            </a:extLst>
          </p:cNvPr>
          <p:cNvSpPr txBox="1"/>
          <p:nvPr/>
        </p:nvSpPr>
        <p:spPr>
          <a:xfrm>
            <a:off x="4165600" y="3931920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0470A7-AC81-857A-D62E-41EE1E64464C}"/>
              </a:ext>
            </a:extLst>
          </p:cNvPr>
          <p:cNvSpPr txBox="1"/>
          <p:nvPr/>
        </p:nvSpPr>
        <p:spPr>
          <a:xfrm>
            <a:off x="7345680" y="3931920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b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F2E46B-D068-BE3F-FBC3-2204EC39708F}"/>
              </a:ext>
            </a:extLst>
          </p:cNvPr>
          <p:cNvCxnSpPr>
            <a:cxnSpLocks/>
            <a:stCxn id="4" idx="1"/>
            <a:endCxn id="4" idx="3"/>
          </p:cNvCxnSpPr>
          <p:nvPr/>
        </p:nvCxnSpPr>
        <p:spPr>
          <a:xfrm rot="10800000" flipH="1">
            <a:off x="1857037" y="4560888"/>
            <a:ext cx="8132483" cy="12700"/>
          </a:xfrm>
          <a:prstGeom prst="bentConnector5">
            <a:avLst>
              <a:gd name="adj1" fmla="val -2811"/>
              <a:gd name="adj2" fmla="val -10698126"/>
              <a:gd name="adj3" fmla="val 102811"/>
            </a:avLst>
          </a:prstGeom>
          <a:ln w="38100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86FAB0A-DD13-B27C-0C3A-E1D2A7474F82}"/>
              </a:ext>
            </a:extLst>
          </p:cNvPr>
          <p:cNvSpPr txBox="1"/>
          <p:nvPr/>
        </p:nvSpPr>
        <p:spPr>
          <a:xfrm>
            <a:off x="4531358" y="6113611"/>
            <a:ext cx="2966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x1-&gt;y2 = a*b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0773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2945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4: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When variables are connected by more than one pathway, each pathway is the ‘partial’ regression coefficient.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coefficient for one predictor controls for the influence of other predictors in the model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regression procedure produces partial coefficients in the case of multiple predictors.</a:t>
            </a:r>
            <a:endParaRPr lang="en-GB" dirty="0">
              <a:solidFill>
                <a:srgbClr val="333333"/>
              </a:solidFill>
              <a:latin typeface="Helvetica Neue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FDB74C-DDC2-264F-76CD-9DE46537A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404" y="3907631"/>
            <a:ext cx="8231103" cy="256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218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29D3-C32E-1CDA-9182-043A8828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12750"/>
            <a:ext cx="11353800" cy="1325563"/>
          </a:xfrm>
        </p:spPr>
        <p:txBody>
          <a:bodyPr/>
          <a:lstStyle/>
          <a:p>
            <a:pPr algn="ctr"/>
            <a:r>
              <a:rPr lang="de-DE" dirty="0"/>
              <a:t>Basics – 8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coefficients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6FA-19A3-8DBD-106C-83F3A4E7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5"/>
            <a:ext cx="10515600" cy="305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333333"/>
                </a:solidFill>
                <a:latin typeface="Helvetica Neue"/>
              </a:rPr>
              <a:t>Rule 5: </a:t>
            </a:r>
            <a:r>
              <a:rPr lang="en-GB" dirty="0">
                <a:solidFill>
                  <a:srgbClr val="333333"/>
                </a:solidFill>
                <a:latin typeface="Helvetica Neue"/>
              </a:rPr>
              <a:t>Errors on endogenous variables relate the unexplained correlations or variances arising from unmeasured variables.</a:t>
            </a:r>
          </a:p>
          <a:p>
            <a:pPr lvl="1"/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the unexplained or residual variance is 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in-R"/>
              </a:rPr>
              <a:t>1−</a:t>
            </a:r>
            <a:r>
              <a:rPr lang="en-GB" b="0" i="0" dirty="0">
                <a:solidFill>
                  <a:srgbClr val="333333"/>
                </a:solidFill>
                <a:effectLst/>
                <a:latin typeface="MJXc-TeX-math-I"/>
              </a:rPr>
              <a:t>R</a:t>
            </a:r>
            <a:r>
              <a:rPr lang="en-GB" b="0" i="0" baseline="30000" dirty="0">
                <a:solidFill>
                  <a:srgbClr val="333333"/>
                </a:solidFill>
                <a:effectLst/>
                <a:latin typeface="MJXc-TeX-math-I"/>
              </a:rPr>
              <a:t>2</a:t>
            </a:r>
            <a:r>
              <a:rPr lang="en-GB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endParaRPr lang="en-GB" dirty="0">
              <a:solidFill>
                <a:srgbClr val="333333"/>
              </a:solidFill>
              <a:latin typeface="Helvetica Neue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1C43B-DC8C-7432-41FA-0D9A21A43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328" y="3723958"/>
            <a:ext cx="8231103" cy="256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7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1488</Words>
  <Application>Microsoft Office PowerPoint</Application>
  <PresentationFormat>Widescreen</PresentationFormat>
  <Paragraphs>196</Paragraphs>
  <Slides>36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Helvetica Neue</vt:lpstr>
      <vt:lpstr>Microsoft Himalaya</vt:lpstr>
      <vt:lpstr>MJXc-TeX-main-R</vt:lpstr>
      <vt:lpstr>MJXc-TeX-math-I</vt:lpstr>
      <vt:lpstr>Wingdings</vt:lpstr>
      <vt:lpstr>Office Theme</vt:lpstr>
      <vt:lpstr>Structural Equation Modelling </vt:lpstr>
      <vt:lpstr>General overview (Tarka, 2018)</vt:lpstr>
      <vt:lpstr>Why using SEM? (Pearl 2012, Garrido et al. 2022)</vt:lpstr>
      <vt:lpstr>Basics – 8 rules of path coefficients</vt:lpstr>
      <vt:lpstr>Basics – 8 rules of path coefficients</vt:lpstr>
      <vt:lpstr>Basics – 8 rules of path coefficients</vt:lpstr>
      <vt:lpstr>Basics – 8 rules of path coefficients</vt:lpstr>
      <vt:lpstr>Basics – 8 rules of path coefficients</vt:lpstr>
      <vt:lpstr>Basics – 8 rules of path coefficients</vt:lpstr>
      <vt:lpstr>Basics – 8 rules of path coefficients</vt:lpstr>
      <vt:lpstr>Basics – 8 rules of path coefficients</vt:lpstr>
      <vt:lpstr>Basics – 8 rules of path coefficients</vt:lpstr>
      <vt:lpstr>Model saturation</vt:lpstr>
      <vt:lpstr>Model saturation</vt:lpstr>
      <vt:lpstr>SEM with lavaan</vt:lpstr>
      <vt:lpstr>SEM with lavaan</vt:lpstr>
      <vt:lpstr>Piecewise SEM - Basics</vt:lpstr>
      <vt:lpstr>Piecewise SEM – d-separated</vt:lpstr>
      <vt:lpstr>Piecewise SEM – d-separated</vt:lpstr>
      <vt:lpstr>Piecewise SEM – d-separated</vt:lpstr>
      <vt:lpstr>Piecewise SEM – d-separated</vt:lpstr>
      <vt:lpstr>Piecewise SEM – d-separated</vt:lpstr>
      <vt:lpstr>Piecewise SEM – d-separated</vt:lpstr>
      <vt:lpstr>Piecewise SEM – d-separated</vt:lpstr>
      <vt:lpstr>SEM with piecewiseSEM </vt:lpstr>
      <vt:lpstr>PowerPoint Presentation</vt:lpstr>
      <vt:lpstr>SEM with piecewiseSEM </vt:lpstr>
      <vt:lpstr>PowerPoint Presentation</vt:lpstr>
      <vt:lpstr>SEM with piecewiseSEM </vt:lpstr>
      <vt:lpstr>SEM with piecewiseSEM </vt:lpstr>
      <vt:lpstr>SEM with piecewiseSEM </vt:lpstr>
      <vt:lpstr>SEM with piecewiseSEM </vt:lpstr>
      <vt:lpstr>SEM with piecewiseSEM </vt:lpstr>
      <vt:lpstr>SEM with piecewiseSEM </vt:lpstr>
      <vt:lpstr>SEM with piecewiseSEM </vt:lpstr>
      <vt:lpstr>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Equation Modelling </dc:title>
  <dc:creator>Lucie Baltz</dc:creator>
  <cp:lastModifiedBy>Lucie Baltz</cp:lastModifiedBy>
  <cp:revision>10</cp:revision>
  <dcterms:created xsi:type="dcterms:W3CDTF">2024-01-16T14:30:08Z</dcterms:created>
  <dcterms:modified xsi:type="dcterms:W3CDTF">2024-02-02T12:58:00Z</dcterms:modified>
</cp:coreProperties>
</file>