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emf" ContentType="image/x-emf"/>
  <Override PartName="/ppt/slides/slide1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360" y="1915200"/>
            <a:ext cx="9071640" cy="121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360" y="1915200"/>
            <a:ext cx="9071640" cy="121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360" y="1915200"/>
            <a:ext cx="9071640" cy="121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360" y="1915200"/>
            <a:ext cx="9071640" cy="121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360" y="1915200"/>
            <a:ext cx="9071640" cy="121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360" y="1915200"/>
            <a:ext cx="9071640" cy="121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360" y="1915200"/>
            <a:ext cx="9071640" cy="121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504360" y="1915200"/>
            <a:ext cx="9071640" cy="564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360" y="1915200"/>
            <a:ext cx="9071640" cy="121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360" y="1915200"/>
            <a:ext cx="9071640" cy="121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360" y="1915200"/>
            <a:ext cx="9071640" cy="121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360" y="1915200"/>
            <a:ext cx="9071640" cy="121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360" y="1915200"/>
            <a:ext cx="9071640" cy="121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360" y="1915200"/>
            <a:ext cx="9071640" cy="121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360" y="1915200"/>
            <a:ext cx="9071640" cy="121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360" y="1915200"/>
            <a:ext cx="9071640" cy="121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360" y="1915200"/>
            <a:ext cx="9071640" cy="121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360" y="1915200"/>
            <a:ext cx="9071640" cy="121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360" y="1915200"/>
            <a:ext cx="9071640" cy="564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360" y="1915200"/>
            <a:ext cx="9071640" cy="121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360" y="1915200"/>
            <a:ext cx="9071640" cy="121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360" y="1915200"/>
            <a:ext cx="9071640" cy="121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3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D692ECD6-8889-4C7A-ADD2-97AF782A4814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0" y="4512240"/>
            <a:ext cx="10076760" cy="115704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360" y="1915200"/>
            <a:ext cx="9071640" cy="121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Click to edit the title text format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504000" y="3402000"/>
            <a:ext cx="9071640" cy="29016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85010E41-0257-479C-9C64-AB70AB00326F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0" y="0"/>
            <a:ext cx="10077120" cy="1271520"/>
          </a:xfrm>
          <a:prstGeom prst="rect">
            <a:avLst/>
          </a:prstGeom>
          <a:ln>
            <a:noFill/>
          </a:ln>
        </p:spPr>
      </p:pic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Click to edit the outline text format</a:t>
            </a:r>
            <a:endParaRPr b="0" lang="en-US" sz="2400" spc="-1" strike="noStrike"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latin typeface="Arial"/>
              </a:rPr>
              <a:t>Second Outline Level</a:t>
            </a:r>
            <a:endParaRPr b="0" lang="en-US" sz="2100" spc="-1" strike="noStrike">
              <a:latin typeface="Arial"/>
            </a:endParaRPr>
          </a:p>
          <a:p>
            <a:pPr lvl="2" marL="1296000" indent="-288000">
              <a:spcAft>
                <a:spcPts val="63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Aft>
                <a:spcPts val="422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latin typeface="Arial"/>
              </a:rPr>
              <a:t>Fourth Outline Level</a:t>
            </a:r>
            <a:endParaRPr b="0" lang="en-US" sz="1500" spc="-1" strike="noStrike">
              <a:latin typeface="Arial"/>
            </a:endParaRPr>
          </a:p>
          <a:p>
            <a:pPr lvl="4" marL="2160000" indent="-216000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Fifth Outline Level</a:t>
            </a:r>
            <a:endParaRPr b="0" lang="en-US" sz="1500" spc="-1" strike="noStrike">
              <a:latin typeface="Arial"/>
            </a:endParaRPr>
          </a:p>
          <a:p>
            <a:pPr lvl="5" marL="2592000" indent="-216000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Sixth Outline Level</a:t>
            </a:r>
            <a:endParaRPr b="0" lang="en-US" sz="1500" spc="-1" strike="noStrike">
              <a:latin typeface="Arial"/>
            </a:endParaRPr>
          </a:p>
          <a:p>
            <a:pPr lvl="6" marL="3024000" indent="-216000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Seventh Outline Level</a:t>
            </a:r>
            <a:endParaRPr b="0" lang="en-US" sz="15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38120" y="155160"/>
            <a:ext cx="9071640" cy="667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3300" spc="-1" strike="noStrike">
                <a:latin typeface="Arial"/>
              </a:rPr>
              <a:t>Analysing compositional data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504000" y="1487520"/>
            <a:ext cx="9071640" cy="3907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The research field and groups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Wrong approach 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Standard approach 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Pivot model (also standard)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Naive model  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38120" y="155160"/>
            <a:ext cx="9071640" cy="667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3300" spc="-1" strike="noStrike">
                <a:latin typeface="Arial"/>
              </a:rPr>
              <a:t>The field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504000" y="1005840"/>
            <a:ext cx="9071640" cy="4389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Compositional data: variables that sum to a constant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Land use: c(Urban, Grassland, Forest, Water, Farming)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Budget: c(Health, Military, Research, Space mission, Other)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Genotype frequency in a population: c(AA, AB, BB) 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The main problem: The standard statistics is not applicable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The main solution: Use log ratio instead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The new problem: The log ratio is not interpretable 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The new answer: That is your problem.    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38120" y="155160"/>
            <a:ext cx="9071640" cy="667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3300" spc="-1" strike="noStrike">
                <a:latin typeface="Arial"/>
              </a:rPr>
              <a:t>The research groups </a:t>
            </a:r>
            <a:endParaRPr b="0" lang="en-US" sz="3300" spc="-1" strike="noStrike"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548640" y="207360"/>
            <a:ext cx="1371600" cy="1895760"/>
          </a:xfrm>
          <a:prstGeom prst="rect">
            <a:avLst/>
          </a:prstGeom>
          <a:ln>
            <a:noFill/>
          </a:ln>
        </p:spPr>
      </p:pic>
      <p:sp>
        <p:nvSpPr>
          <p:cNvPr id="91" name="TextShape 2"/>
          <p:cNvSpPr txBox="1"/>
          <p:nvPr/>
        </p:nvSpPr>
        <p:spPr>
          <a:xfrm>
            <a:off x="261360" y="2194560"/>
            <a:ext cx="2116080" cy="687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200" spc="-1" strike="noStrike">
                <a:latin typeface="Arial"/>
              </a:rPr>
              <a:t>Gerald van den Boogaart</a:t>
            </a:r>
            <a:endParaRPr b="0" lang="en-US" sz="1200" spc="-1" strike="noStrike">
              <a:latin typeface="Arial"/>
            </a:endParaRPr>
          </a:p>
          <a:p>
            <a:r>
              <a:rPr b="0" lang="en-US" sz="1200" spc="-1" strike="noStrike">
                <a:latin typeface="Arial"/>
              </a:rPr>
              <a:t>Dresden, Helmhotlz zentrum</a:t>
            </a:r>
            <a:endParaRPr b="0" lang="en-US" sz="1200" spc="-1" strike="noStrike">
              <a:latin typeface="Arial"/>
            </a:endParaRPr>
          </a:p>
          <a:p>
            <a:endParaRPr b="0" lang="en-US" sz="1200" spc="-1" strike="noStrike">
              <a:latin typeface="Arial"/>
            </a:endParaRPr>
          </a:p>
        </p:txBody>
      </p:sp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>
            <a:off x="4114800" y="849600"/>
            <a:ext cx="2158920" cy="1619280"/>
          </a:xfrm>
          <a:prstGeom prst="rect">
            <a:avLst/>
          </a:prstGeom>
          <a:ln>
            <a:noFill/>
          </a:ln>
        </p:spPr>
      </p:pic>
      <p:sp>
        <p:nvSpPr>
          <p:cNvPr id="93" name="TextShape 3"/>
          <p:cNvSpPr txBox="1"/>
          <p:nvPr/>
        </p:nvSpPr>
        <p:spPr>
          <a:xfrm>
            <a:off x="6340320" y="1135080"/>
            <a:ext cx="22975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200" spc="-1" strike="noStrike">
                <a:latin typeface="Arial"/>
              </a:rPr>
              <a:t>Jose Antonio Martin Fernandez</a:t>
            </a:r>
            <a:endParaRPr b="0" lang="en-US" sz="1200" spc="-1" strike="noStrike">
              <a:latin typeface="Arial"/>
            </a:endParaRPr>
          </a:p>
          <a:p>
            <a:r>
              <a:rPr b="0" lang="en-US" sz="1200" spc="-1" strike="noStrike">
                <a:latin typeface="Arial"/>
              </a:rPr>
              <a:t>Girona University </a:t>
            </a:r>
            <a:endParaRPr b="0" lang="en-US" sz="1200" spc="-1" strike="noStrike">
              <a:latin typeface="Arial"/>
            </a:endParaRPr>
          </a:p>
          <a:p>
            <a:endParaRPr b="0" lang="en-US" sz="1200" spc="-1" strike="noStrike"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3"/>
          <a:stretch/>
        </p:blipFill>
        <p:spPr>
          <a:xfrm>
            <a:off x="274320" y="3383280"/>
            <a:ext cx="2478240" cy="1652040"/>
          </a:xfrm>
          <a:prstGeom prst="rect">
            <a:avLst/>
          </a:prstGeom>
          <a:ln>
            <a:noFill/>
          </a:ln>
        </p:spPr>
      </p:pic>
      <p:sp>
        <p:nvSpPr>
          <p:cNvPr id="95" name="TextShape 4"/>
          <p:cNvSpPr txBox="1"/>
          <p:nvPr/>
        </p:nvSpPr>
        <p:spPr>
          <a:xfrm>
            <a:off x="2834640" y="4256280"/>
            <a:ext cx="1342080" cy="77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200" spc="-1" strike="noStrike">
                <a:latin typeface="Arial"/>
              </a:rPr>
              <a:t>Peter Filtzmoser</a:t>
            </a:r>
            <a:endParaRPr b="0" lang="en-US" sz="1200" spc="-1" strike="noStrike">
              <a:latin typeface="Arial"/>
            </a:endParaRPr>
          </a:p>
          <a:p>
            <a:r>
              <a:rPr b="0" lang="en-US" sz="1200" spc="-1" strike="noStrike">
                <a:latin typeface="Arial"/>
              </a:rPr>
              <a:t>Vienna university</a:t>
            </a:r>
            <a:endParaRPr b="0" lang="en-US" sz="1200" spc="-1" strike="noStrike">
              <a:latin typeface="Arial"/>
            </a:endParaRPr>
          </a:p>
          <a:p>
            <a:endParaRPr b="0" lang="en-US" sz="1200" spc="-1" strike="noStrike">
              <a:latin typeface="Arial"/>
            </a:endParaRPr>
          </a:p>
          <a:p>
            <a:endParaRPr b="0" lang="en-US" sz="1200" spc="-1" strike="noStrike"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4"/>
          <a:stretch/>
        </p:blipFill>
        <p:spPr>
          <a:xfrm>
            <a:off x="5880960" y="2743200"/>
            <a:ext cx="1434240" cy="2148840"/>
          </a:xfrm>
          <a:prstGeom prst="rect">
            <a:avLst/>
          </a:prstGeom>
          <a:ln>
            <a:noFill/>
          </a:ln>
        </p:spPr>
      </p:pic>
      <p:sp>
        <p:nvSpPr>
          <p:cNvPr id="97" name="TextShape 5"/>
          <p:cNvSpPr txBox="1"/>
          <p:nvPr/>
        </p:nvSpPr>
        <p:spPr>
          <a:xfrm>
            <a:off x="7589520" y="3291840"/>
            <a:ext cx="1438200" cy="77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200" spc="-1" strike="noStrike">
                <a:latin typeface="Arial"/>
              </a:rPr>
              <a:t>Germa Coenders</a:t>
            </a:r>
            <a:endParaRPr b="0" lang="en-US" sz="1200" spc="-1" strike="noStrike">
              <a:latin typeface="Arial"/>
            </a:endParaRPr>
          </a:p>
          <a:p>
            <a:r>
              <a:rPr b="0" lang="en-US" sz="1200" spc="-1" strike="noStrike">
                <a:latin typeface="Arial"/>
              </a:rPr>
              <a:t>Girona university</a:t>
            </a:r>
            <a:endParaRPr b="0" lang="en-US" sz="1200" spc="-1" strike="noStrike">
              <a:latin typeface="Arial"/>
            </a:endParaRPr>
          </a:p>
          <a:p>
            <a:endParaRPr b="0" lang="en-US" sz="1200" spc="-1" strike="noStrike">
              <a:latin typeface="Arial"/>
            </a:endParaRPr>
          </a:p>
          <a:p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38120" y="155160"/>
            <a:ext cx="9071640" cy="667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3300" spc="-1" strike="noStrike">
                <a:latin typeface="Arial"/>
              </a:rPr>
              <a:t>Wrong approach 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504000" y="1005840"/>
            <a:ext cx="9071640" cy="4389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Given a composition x with D parts and a response variable y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y = x</a:t>
            </a:r>
            <a:r>
              <a:rPr b="0" lang="en-US" sz="2400" spc="-1" strike="noStrike" baseline="-33000">
                <a:latin typeface="Arial"/>
              </a:rPr>
              <a:t>1</a:t>
            </a:r>
            <a:r>
              <a:rPr b="0" lang="en-US" sz="2400" spc="-1" strike="noStrike">
                <a:latin typeface="Arial"/>
              </a:rPr>
              <a:t> + x</a:t>
            </a:r>
            <a:r>
              <a:rPr b="0" lang="en-US" sz="2400" spc="-1" strike="noStrike" baseline="-33000">
                <a:latin typeface="Arial"/>
              </a:rPr>
              <a:t>2</a:t>
            </a:r>
            <a:r>
              <a:rPr b="0" lang="en-US" sz="2400" spc="-1" strike="noStrike">
                <a:latin typeface="Arial"/>
              </a:rPr>
              <a:t> + .. + x</a:t>
            </a:r>
            <a:r>
              <a:rPr b="0" lang="en-US" sz="2400" spc="-1" strike="noStrike" baseline="-33000">
                <a:latin typeface="Arial"/>
              </a:rPr>
              <a:t>D</a:t>
            </a:r>
            <a:r>
              <a:rPr b="0" lang="en-US" sz="2400" spc="-1" strike="noStrike">
                <a:latin typeface="Arial"/>
              </a:rPr>
              <a:t> + noise  # It is impossible 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y =  x</a:t>
            </a:r>
            <a:r>
              <a:rPr b="0" lang="en-US" sz="2400" spc="-1" strike="noStrike" baseline="-33000">
                <a:latin typeface="Arial"/>
              </a:rPr>
              <a:t>2</a:t>
            </a:r>
            <a:r>
              <a:rPr b="0" lang="en-US" sz="2400" spc="-1" strike="noStrike">
                <a:latin typeface="Arial"/>
              </a:rPr>
              <a:t> + noise </a:t>
            </a:r>
            <a:r>
              <a:rPr b="0" lang="en-US" sz="2400" spc="-1" strike="noStrike">
                <a:latin typeface="Arial"/>
              </a:rPr>
              <a:t>	</a:t>
            </a:r>
            <a:r>
              <a:rPr b="0" lang="en-US" sz="2400" spc="-1" strike="noStrike">
                <a:latin typeface="Arial"/>
              </a:rPr>
              <a:t># at least useless, if not incorrect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y =  x</a:t>
            </a:r>
            <a:r>
              <a:rPr b="0" lang="en-US" sz="2400" spc="-1" strike="noStrike" baseline="-33000">
                <a:latin typeface="Arial"/>
              </a:rPr>
              <a:t>1</a:t>
            </a:r>
            <a:r>
              <a:rPr b="0" lang="en-US" sz="2400" spc="-1" strike="noStrike">
                <a:latin typeface="Arial"/>
              </a:rPr>
              <a:t> + x</a:t>
            </a:r>
            <a:r>
              <a:rPr b="0" lang="en-US" sz="2400" spc="-1" strike="noStrike" baseline="-33000">
                <a:latin typeface="Arial"/>
              </a:rPr>
              <a:t>2</a:t>
            </a:r>
            <a:r>
              <a:rPr b="0" lang="en-US" sz="2400" spc="-1" strike="noStrike">
                <a:latin typeface="Arial"/>
              </a:rPr>
              <a:t> + noise with the argument that x1 and x2 are far less than 1  # the prediction is wrong 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Y = x</a:t>
            </a:r>
            <a:r>
              <a:rPr b="0" lang="en-US" sz="2400" spc="-1" strike="noStrike" baseline="-33000">
                <a:latin typeface="Arial"/>
              </a:rPr>
              <a:t>1</a:t>
            </a:r>
            <a:r>
              <a:rPr b="0" lang="en-US" sz="2400" spc="-1" strike="noStrike">
                <a:latin typeface="Arial"/>
              </a:rPr>
              <a:t> + x</a:t>
            </a:r>
            <a:r>
              <a:rPr b="0" lang="en-US" sz="2400" spc="-1" strike="noStrike" baseline="-33000">
                <a:latin typeface="Arial"/>
              </a:rPr>
              <a:t>2</a:t>
            </a:r>
            <a:r>
              <a:rPr b="0" lang="en-US" sz="2400" spc="-1" strike="noStrike">
                <a:latin typeface="Arial"/>
              </a:rPr>
              <a:t> + … + x</a:t>
            </a:r>
            <a:r>
              <a:rPr b="0" lang="en-US" sz="2400" spc="-1" strike="noStrike" baseline="-33000">
                <a:latin typeface="Arial"/>
              </a:rPr>
              <a:t>D-1</a:t>
            </a:r>
            <a:r>
              <a:rPr b="0" lang="en-US" sz="2400" spc="-1" strike="noStrike">
                <a:latin typeface="Arial"/>
              </a:rPr>
              <a:t>   # the interpretation is wrong    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38120" y="155160"/>
            <a:ext cx="9071640" cy="667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3300" spc="-1" strike="noStrike">
                <a:latin typeface="Arial"/>
              </a:rPr>
              <a:t>Standard approach 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72360" y="914400"/>
            <a:ext cx="9071640" cy="4389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88000"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Given a composition x with D parts and a response variable y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ILR transform the raw variables like (but do it carefully):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ilr</a:t>
            </a:r>
            <a:r>
              <a:rPr b="0" lang="en-US" sz="2400" spc="-1" strike="noStrike" baseline="-33000">
                <a:latin typeface="Arial"/>
              </a:rPr>
              <a:t>1</a:t>
            </a:r>
            <a:r>
              <a:rPr b="0" lang="en-US" sz="2400" spc="-1" strike="noStrike">
                <a:latin typeface="Arial"/>
              </a:rPr>
              <a:t> = log(x</a:t>
            </a:r>
            <a:r>
              <a:rPr b="0" lang="en-US" sz="2400" spc="-1" strike="noStrike" baseline="-33000">
                <a:latin typeface="Arial"/>
              </a:rPr>
              <a:t>1</a:t>
            </a:r>
            <a:r>
              <a:rPr b="0" lang="en-US" sz="2400" spc="-1" strike="noStrike">
                <a:latin typeface="Arial"/>
              </a:rPr>
              <a:t>/x</a:t>
            </a:r>
            <a:r>
              <a:rPr b="0" lang="en-US" sz="2400" spc="-1" strike="noStrike" baseline="-33000">
                <a:latin typeface="Arial"/>
              </a:rPr>
              <a:t>2</a:t>
            </a:r>
            <a:r>
              <a:rPr b="0" lang="en-US" sz="2400" spc="-1" strike="noStrike">
                <a:latin typeface="Arial"/>
              </a:rPr>
              <a:t>), ilr</a:t>
            </a:r>
            <a:r>
              <a:rPr b="0" lang="en-US" sz="2400" spc="-1" strike="noStrike" baseline="-33000">
                <a:latin typeface="Arial"/>
              </a:rPr>
              <a:t>2</a:t>
            </a:r>
            <a:r>
              <a:rPr b="0" lang="en-US" sz="2400" spc="-1" strike="noStrike">
                <a:latin typeface="Arial"/>
              </a:rPr>
              <a:t> = log(x</a:t>
            </a:r>
            <a:r>
              <a:rPr b="0" lang="en-US" sz="2400" spc="-1" strike="noStrike" baseline="-33000">
                <a:latin typeface="Arial"/>
              </a:rPr>
              <a:t>3</a:t>
            </a:r>
            <a:r>
              <a:rPr b="0" lang="en-US" sz="2400" spc="-1" strike="noStrike">
                <a:latin typeface="Arial"/>
              </a:rPr>
              <a:t>/x</a:t>
            </a:r>
            <a:r>
              <a:rPr b="0" lang="en-US" sz="2400" spc="-1" strike="noStrike" baseline="-33000">
                <a:latin typeface="Arial"/>
              </a:rPr>
              <a:t>4</a:t>
            </a:r>
            <a:r>
              <a:rPr b="0" lang="en-US" sz="2400" spc="-1" strike="noStrike">
                <a:latin typeface="Arial"/>
              </a:rPr>
              <a:t>), ilr</a:t>
            </a:r>
            <a:r>
              <a:rPr b="0" lang="en-US" sz="2400" spc="-1" strike="noStrike" baseline="-33000">
                <a:latin typeface="Arial"/>
              </a:rPr>
              <a:t>3</a:t>
            </a:r>
            <a:r>
              <a:rPr b="0" lang="en-US" sz="2400" spc="-1" strike="noStrike">
                <a:latin typeface="Arial"/>
              </a:rPr>
              <a:t> = log(x</a:t>
            </a:r>
            <a:r>
              <a:rPr b="0" lang="en-US" sz="2400" spc="-1" strike="noStrike" baseline="-33000">
                <a:latin typeface="Arial"/>
              </a:rPr>
              <a:t>1</a:t>
            </a:r>
            <a:r>
              <a:rPr b="0" lang="en-US" sz="2400" spc="-1" strike="noStrike">
                <a:latin typeface="Arial"/>
              </a:rPr>
              <a:t>*x</a:t>
            </a:r>
            <a:r>
              <a:rPr b="0" lang="en-US" sz="2400" spc="-1" strike="noStrike" baseline="-33000">
                <a:latin typeface="Arial"/>
              </a:rPr>
              <a:t>2</a:t>
            </a:r>
            <a:r>
              <a:rPr b="0" lang="en-US" sz="2400" spc="-1" strike="noStrike">
                <a:latin typeface="Arial"/>
              </a:rPr>
              <a:t> / x</a:t>
            </a:r>
            <a:r>
              <a:rPr b="0" lang="en-US" sz="2400" spc="-1" strike="noStrike" baseline="-33000">
                <a:latin typeface="Arial"/>
              </a:rPr>
              <a:t>3</a:t>
            </a:r>
            <a:r>
              <a:rPr b="0" lang="en-US" sz="2400" spc="-1" strike="noStrike">
                <a:latin typeface="Arial"/>
              </a:rPr>
              <a:t>*x</a:t>
            </a:r>
            <a:r>
              <a:rPr b="0" lang="en-US" sz="2400" spc="-1" strike="noStrike" baseline="-33000">
                <a:latin typeface="Arial"/>
              </a:rPr>
              <a:t>4</a:t>
            </a:r>
            <a:r>
              <a:rPr b="0" lang="en-US" sz="2400" spc="-1" strike="noStrike">
                <a:latin typeface="Arial"/>
              </a:rPr>
              <a:t>)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corresponding to the following tree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Y = </a:t>
            </a:r>
            <a:r>
              <a:rPr b="0" lang="en-US" sz="2400" spc="-1" strike="noStrike">
                <a:latin typeface="Arial"/>
                <a:ea typeface="Arial"/>
              </a:rPr>
              <a:t>β</a:t>
            </a:r>
            <a:r>
              <a:rPr b="0" lang="en-US" sz="2400" spc="-1" strike="noStrike" baseline="-33000">
                <a:latin typeface="Arial"/>
                <a:ea typeface="Arial"/>
              </a:rPr>
              <a:t>0</a:t>
            </a:r>
            <a:r>
              <a:rPr b="0" lang="en-US" sz="2400" spc="-1" strike="noStrike">
                <a:latin typeface="Arial"/>
                <a:ea typeface="Arial"/>
              </a:rPr>
              <a:t> + </a:t>
            </a:r>
            <a:r>
              <a:rPr b="0" lang="en-US" sz="2400" spc="-1" strike="noStrike">
                <a:latin typeface="Arial"/>
                <a:ea typeface="Arial"/>
              </a:rPr>
              <a:t>β</a:t>
            </a:r>
            <a:r>
              <a:rPr b="0" lang="en-US" sz="2400" spc="-1" strike="noStrike" baseline="-33000">
                <a:latin typeface="Arial"/>
                <a:ea typeface="Arial"/>
              </a:rPr>
              <a:t>1</a:t>
            </a:r>
            <a:r>
              <a:rPr b="0" lang="en-US" sz="2400" spc="-1" strike="noStrike">
                <a:latin typeface="Arial"/>
                <a:ea typeface="Arial"/>
              </a:rPr>
              <a:t>*</a:t>
            </a:r>
            <a:r>
              <a:rPr b="0" lang="en-US" sz="2400" spc="-1" strike="noStrike">
                <a:latin typeface="Arial"/>
              </a:rPr>
              <a:t>ilr</a:t>
            </a:r>
            <a:r>
              <a:rPr b="0" lang="en-US" sz="2400" spc="-1" strike="noStrike" baseline="-33000">
                <a:latin typeface="Arial"/>
              </a:rPr>
              <a:t>1</a:t>
            </a:r>
            <a:r>
              <a:rPr b="0" lang="en-US" sz="2400" spc="-1" strike="noStrike">
                <a:latin typeface="Arial"/>
              </a:rPr>
              <a:t> + </a:t>
            </a:r>
            <a:r>
              <a:rPr b="0" lang="en-US" sz="2400" spc="-1" strike="noStrike">
                <a:latin typeface="Arial"/>
                <a:ea typeface="Arial"/>
              </a:rPr>
              <a:t>β</a:t>
            </a:r>
            <a:r>
              <a:rPr b="0" lang="en-US" sz="2400" spc="-1" strike="noStrike" baseline="-33000">
                <a:latin typeface="Arial"/>
                <a:ea typeface="Arial"/>
              </a:rPr>
              <a:t>2</a:t>
            </a:r>
            <a:r>
              <a:rPr b="0" lang="en-US" sz="2400" spc="-1" strike="noStrike">
                <a:latin typeface="Arial"/>
                <a:ea typeface="Arial"/>
              </a:rPr>
              <a:t>*</a:t>
            </a:r>
            <a:r>
              <a:rPr b="0" lang="en-US" sz="2400" spc="-1" strike="noStrike">
                <a:latin typeface="Arial"/>
              </a:rPr>
              <a:t>ilr</a:t>
            </a:r>
            <a:r>
              <a:rPr b="0" lang="en-US" sz="2400" spc="-1" strike="noStrike" baseline="-33000">
                <a:latin typeface="Arial"/>
              </a:rPr>
              <a:t>2</a:t>
            </a:r>
            <a:r>
              <a:rPr b="0" lang="en-US" sz="2400" spc="-1" strike="noStrike">
                <a:latin typeface="Arial"/>
              </a:rPr>
              <a:t> + </a:t>
            </a:r>
            <a:r>
              <a:rPr b="0" lang="en-US" sz="2400" spc="-1" strike="noStrike">
                <a:latin typeface="Arial"/>
                <a:ea typeface="Arial"/>
              </a:rPr>
              <a:t>β</a:t>
            </a:r>
            <a:r>
              <a:rPr b="0" lang="en-US" sz="2400" spc="-1" strike="noStrike" baseline="-33000">
                <a:latin typeface="Arial"/>
                <a:ea typeface="Arial"/>
              </a:rPr>
              <a:t>3</a:t>
            </a:r>
            <a:r>
              <a:rPr b="0" lang="en-US" sz="2400" spc="-1" strike="noStrike">
                <a:latin typeface="Arial"/>
                <a:ea typeface="Arial"/>
              </a:rPr>
              <a:t>*</a:t>
            </a:r>
            <a:r>
              <a:rPr b="0" lang="en-US" sz="2400" spc="-1" strike="noStrike">
                <a:latin typeface="Arial"/>
              </a:rPr>
              <a:t>ilr</a:t>
            </a:r>
            <a:r>
              <a:rPr b="0" lang="en-US" sz="2400" spc="-1" strike="noStrike" baseline="-33000">
                <a:latin typeface="Arial"/>
              </a:rPr>
              <a:t>3 </a:t>
            </a:r>
            <a:r>
              <a:rPr b="0" lang="en-US" sz="2400" spc="-1" strike="noStrike">
                <a:latin typeface="Arial"/>
              </a:rPr>
              <a:t>	</a:t>
            </a:r>
            <a:r>
              <a:rPr b="0" lang="en-US" sz="2400" spc="-1" strike="noStrike">
                <a:latin typeface="Arial"/>
              </a:rPr>
              <a:t># accurate model 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How to do a supervised tree construction?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CLR coef + your knowledge + your needs 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The interpretation?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   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102" name="Group 3"/>
          <p:cNvGrpSpPr/>
          <p:nvPr/>
        </p:nvGrpSpPr>
        <p:grpSpPr>
          <a:xfrm>
            <a:off x="6985080" y="3951000"/>
            <a:ext cx="2799000" cy="1626840"/>
            <a:chOff x="6985080" y="3951000"/>
            <a:chExt cx="2799000" cy="1626840"/>
          </a:xfrm>
        </p:grpSpPr>
        <p:grpSp>
          <p:nvGrpSpPr>
            <p:cNvPr id="103" name="Group 4"/>
            <p:cNvGrpSpPr/>
            <p:nvPr/>
          </p:nvGrpSpPr>
          <p:grpSpPr>
            <a:xfrm>
              <a:off x="6985080" y="3951000"/>
              <a:ext cx="2799000" cy="1626840"/>
              <a:chOff x="6985080" y="3951000"/>
              <a:chExt cx="2799000" cy="1626840"/>
            </a:xfrm>
          </p:grpSpPr>
          <p:grpSp>
            <p:nvGrpSpPr>
              <p:cNvPr id="104" name="Group 5"/>
              <p:cNvGrpSpPr/>
              <p:nvPr/>
            </p:nvGrpSpPr>
            <p:grpSpPr>
              <a:xfrm>
                <a:off x="7151760" y="4388760"/>
                <a:ext cx="2632320" cy="1189080"/>
                <a:chOff x="7151760" y="4388760"/>
                <a:chExt cx="2632320" cy="1189080"/>
              </a:xfrm>
            </p:grpSpPr>
            <p:sp>
              <p:nvSpPr>
                <p:cNvPr id="105" name="Line 6"/>
                <p:cNvSpPr/>
                <p:nvPr/>
              </p:nvSpPr>
              <p:spPr>
                <a:xfrm flipH="1">
                  <a:off x="9309600" y="4388760"/>
                  <a:ext cx="474480" cy="384480"/>
                </a:xfrm>
                <a:prstGeom prst="line">
                  <a:avLst/>
                </a:prstGeom>
                <a:ln w="29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06" name="Line 7"/>
                <p:cNvSpPr/>
                <p:nvPr/>
              </p:nvSpPr>
              <p:spPr>
                <a:xfrm>
                  <a:off x="7151760" y="4388760"/>
                  <a:ext cx="454320" cy="396360"/>
                </a:xfrm>
                <a:prstGeom prst="line">
                  <a:avLst/>
                </a:prstGeom>
                <a:ln w="29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07" name="Line 8"/>
                <p:cNvSpPr/>
                <p:nvPr/>
              </p:nvSpPr>
              <p:spPr>
                <a:xfrm>
                  <a:off x="8855280" y="4388760"/>
                  <a:ext cx="454320" cy="396360"/>
                </a:xfrm>
                <a:prstGeom prst="line">
                  <a:avLst/>
                </a:prstGeom>
                <a:ln w="29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08" name="Line 9"/>
                <p:cNvSpPr/>
                <p:nvPr/>
              </p:nvSpPr>
              <p:spPr>
                <a:xfrm flipH="1">
                  <a:off x="7606080" y="4400640"/>
                  <a:ext cx="474480" cy="384480"/>
                </a:xfrm>
                <a:prstGeom prst="line">
                  <a:avLst/>
                </a:prstGeom>
                <a:ln w="29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09" name="Line 10"/>
                <p:cNvSpPr/>
                <p:nvPr/>
              </p:nvSpPr>
              <p:spPr>
                <a:xfrm>
                  <a:off x="7606080" y="4785120"/>
                  <a:ext cx="794880" cy="792720"/>
                </a:xfrm>
                <a:prstGeom prst="line">
                  <a:avLst/>
                </a:prstGeom>
                <a:ln w="29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10" name="Line 11"/>
                <p:cNvSpPr/>
                <p:nvPr/>
              </p:nvSpPr>
              <p:spPr>
                <a:xfrm flipH="1">
                  <a:off x="8400960" y="4773240"/>
                  <a:ext cx="908640" cy="804600"/>
                </a:xfrm>
                <a:prstGeom prst="line">
                  <a:avLst/>
                </a:prstGeom>
                <a:ln w="38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11" name="TextShape 12"/>
              <p:cNvSpPr txBox="1"/>
              <p:nvPr/>
            </p:nvSpPr>
            <p:spPr>
              <a:xfrm>
                <a:off x="6985080" y="3951000"/>
                <a:ext cx="421560" cy="401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Arial"/>
                  </a:rPr>
                  <a:t>x</a:t>
                </a:r>
                <a:r>
                  <a:rPr b="0" lang="en-US" sz="1800" spc="-1" strike="noStrike" baseline="-33000">
                    <a:latin typeface="Arial"/>
                  </a:rPr>
                  <a:t>1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112" name="TextShape 13"/>
              <p:cNvSpPr txBox="1"/>
              <p:nvPr/>
            </p:nvSpPr>
            <p:spPr>
              <a:xfrm>
                <a:off x="7694640" y="4023000"/>
                <a:ext cx="421560" cy="419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Arial"/>
                  </a:rPr>
                  <a:t>x</a:t>
                </a:r>
                <a:r>
                  <a:rPr b="0" lang="en-US" sz="1800" spc="-1" strike="noStrike" baseline="-33000">
                    <a:latin typeface="Arial"/>
                  </a:rPr>
                  <a:t>2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113" name="TextShape 14"/>
              <p:cNvSpPr txBox="1"/>
              <p:nvPr/>
            </p:nvSpPr>
            <p:spPr>
              <a:xfrm>
                <a:off x="8539560" y="4114440"/>
                <a:ext cx="368280" cy="401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Arial"/>
                  </a:rPr>
                  <a:t>x</a:t>
                </a:r>
                <a:r>
                  <a:rPr b="0" lang="en-US" sz="1800" spc="-1" strike="noStrike" baseline="-33000">
                    <a:latin typeface="Arial"/>
                  </a:rPr>
                  <a:t>3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114" name="TextShape 15"/>
              <p:cNvSpPr txBox="1"/>
              <p:nvPr/>
            </p:nvSpPr>
            <p:spPr>
              <a:xfrm>
                <a:off x="9304920" y="4087080"/>
                <a:ext cx="368280" cy="401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Arial"/>
                  </a:rPr>
                  <a:t>x</a:t>
                </a:r>
                <a:r>
                  <a:rPr b="0" lang="en-US" sz="1800" spc="-1" strike="noStrike" baseline="-33000">
                    <a:latin typeface="Arial"/>
                  </a:rPr>
                  <a:t>4</a:t>
                </a:r>
                <a:endParaRPr b="0" lang="en-US" sz="1800" spc="-1" strike="noStrike">
                  <a:latin typeface="Arial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38120" y="155160"/>
            <a:ext cx="9071640" cy="667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3300" spc="-1" strike="noStrike">
                <a:latin typeface="Arial"/>
              </a:rPr>
              <a:t>Pivot approach 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0" y="914400"/>
            <a:ext cx="9071640" cy="4389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97000"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Given a composition x with D parts and a response variable y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x = x</a:t>
            </a:r>
            <a:r>
              <a:rPr b="0" lang="en-US" sz="2400" spc="-1" strike="noStrike" baseline="-33000">
                <a:latin typeface="Arial"/>
              </a:rPr>
              <a:t>1</a:t>
            </a:r>
            <a:r>
              <a:rPr b="0" lang="en-US" sz="2400" spc="-1" strike="noStrike">
                <a:latin typeface="Arial"/>
              </a:rPr>
              <a:t>, x</a:t>
            </a:r>
            <a:r>
              <a:rPr b="0" lang="en-US" sz="2400" spc="-1" strike="noStrike" baseline="-33000">
                <a:latin typeface="Arial"/>
              </a:rPr>
              <a:t>2</a:t>
            </a:r>
            <a:r>
              <a:rPr b="0" lang="en-US" sz="2400" spc="-1" strike="noStrike">
                <a:latin typeface="Arial"/>
              </a:rPr>
              <a:t>, x</a:t>
            </a:r>
            <a:r>
              <a:rPr b="0" lang="en-US" sz="2400" spc="-1" strike="noStrike" baseline="-33000">
                <a:latin typeface="Arial"/>
              </a:rPr>
              <a:t>3</a:t>
            </a:r>
            <a:r>
              <a:rPr b="0" lang="en-US" sz="2400" spc="-1" strike="noStrike">
                <a:latin typeface="Arial"/>
              </a:rPr>
              <a:t>, x</a:t>
            </a:r>
            <a:r>
              <a:rPr b="0" lang="en-US" sz="2400" spc="-1" strike="noStrike" baseline="-33000">
                <a:latin typeface="Arial"/>
              </a:rPr>
              <a:t>4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Special ILR transformation: “One against the rest at the right”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ilr</a:t>
            </a:r>
            <a:r>
              <a:rPr b="0" lang="en-US" sz="2400" spc="-1" strike="noStrike" baseline="-33000">
                <a:latin typeface="Arial"/>
              </a:rPr>
              <a:t>1</a:t>
            </a:r>
            <a:r>
              <a:rPr b="0" lang="en-US" sz="2400" spc="-1" strike="noStrike">
                <a:latin typeface="Arial"/>
              </a:rPr>
              <a:t> = log(x</a:t>
            </a:r>
            <a:r>
              <a:rPr b="0" lang="en-US" sz="2400" spc="-1" strike="noStrike" baseline="-33000">
                <a:latin typeface="Arial"/>
              </a:rPr>
              <a:t>1</a:t>
            </a:r>
            <a:r>
              <a:rPr b="0" lang="en-US" sz="2400" spc="-1" strike="noStrike">
                <a:latin typeface="Arial"/>
              </a:rPr>
              <a:t>/x</a:t>
            </a:r>
            <a:r>
              <a:rPr b="0" lang="en-US" sz="2400" spc="-1" strike="noStrike" baseline="-33000">
                <a:latin typeface="Arial"/>
              </a:rPr>
              <a:t>2</a:t>
            </a:r>
            <a:r>
              <a:rPr b="0" lang="en-US" sz="2400" spc="-1" strike="noStrike">
                <a:latin typeface="Arial"/>
              </a:rPr>
              <a:t>x</a:t>
            </a:r>
            <a:r>
              <a:rPr b="0" lang="en-US" sz="2400" spc="-1" strike="noStrike" baseline="-33000">
                <a:latin typeface="Arial"/>
              </a:rPr>
              <a:t>3</a:t>
            </a:r>
            <a:r>
              <a:rPr b="0" lang="en-US" sz="2400" spc="-1" strike="noStrike">
                <a:latin typeface="Arial"/>
              </a:rPr>
              <a:t>x</a:t>
            </a:r>
            <a:r>
              <a:rPr b="0" lang="en-US" sz="2400" spc="-1" strike="noStrike" baseline="-33000">
                <a:latin typeface="Arial"/>
              </a:rPr>
              <a:t>4</a:t>
            </a:r>
            <a:r>
              <a:rPr b="0" lang="en-US" sz="2400" spc="-1" strike="noStrike">
                <a:latin typeface="Arial"/>
              </a:rPr>
              <a:t>), ilr</a:t>
            </a:r>
            <a:r>
              <a:rPr b="0" lang="en-US" sz="2400" spc="-1" strike="noStrike" baseline="-33000">
                <a:latin typeface="Arial"/>
              </a:rPr>
              <a:t>2</a:t>
            </a:r>
            <a:r>
              <a:rPr b="0" lang="en-US" sz="2400" spc="-1" strike="noStrike">
                <a:latin typeface="Arial"/>
              </a:rPr>
              <a:t> = log(x</a:t>
            </a:r>
            <a:r>
              <a:rPr b="0" lang="en-US" sz="2400" spc="-1" strike="noStrike" baseline="-33000">
                <a:latin typeface="Arial"/>
              </a:rPr>
              <a:t>2</a:t>
            </a:r>
            <a:r>
              <a:rPr b="0" lang="en-US" sz="2400" spc="-1" strike="noStrike">
                <a:latin typeface="Arial"/>
              </a:rPr>
              <a:t>/</a:t>
            </a:r>
            <a:r>
              <a:rPr b="0" lang="en-US" sz="2400" spc="-1" strike="noStrike">
                <a:latin typeface="Arial"/>
              </a:rPr>
              <a:t>x</a:t>
            </a:r>
            <a:r>
              <a:rPr b="0" lang="en-US" sz="2400" spc="-1" strike="noStrike" baseline="-33000">
                <a:latin typeface="Arial"/>
              </a:rPr>
              <a:t>3</a:t>
            </a:r>
            <a:r>
              <a:rPr b="0" lang="en-US" sz="2400" spc="-1" strike="noStrike">
                <a:latin typeface="Arial"/>
              </a:rPr>
              <a:t>x</a:t>
            </a:r>
            <a:r>
              <a:rPr b="0" lang="en-US" sz="2400" spc="-1" strike="noStrike" baseline="-33000">
                <a:latin typeface="Arial"/>
              </a:rPr>
              <a:t>4</a:t>
            </a:r>
            <a:r>
              <a:rPr b="0" lang="en-US" sz="2400" spc="-1" strike="noStrike">
                <a:latin typeface="Arial"/>
              </a:rPr>
              <a:t>), ilr</a:t>
            </a:r>
            <a:r>
              <a:rPr b="0" lang="en-US" sz="2400" spc="-1" strike="noStrike" baseline="-33000">
                <a:latin typeface="Arial"/>
              </a:rPr>
              <a:t>3</a:t>
            </a:r>
            <a:r>
              <a:rPr b="0" lang="en-US" sz="2400" spc="-1" strike="noStrike">
                <a:latin typeface="Arial"/>
              </a:rPr>
              <a:t> = log(</a:t>
            </a:r>
            <a:r>
              <a:rPr b="0" lang="en-US" sz="2400" spc="-1" strike="noStrike">
                <a:latin typeface="Arial"/>
              </a:rPr>
              <a:t>x</a:t>
            </a:r>
            <a:r>
              <a:rPr b="0" lang="en-US" sz="2400" spc="-1" strike="noStrike" baseline="-33000">
                <a:latin typeface="Arial"/>
              </a:rPr>
              <a:t>3</a:t>
            </a:r>
            <a:r>
              <a:rPr b="0" lang="en-US" sz="2400" spc="-1" strike="noStrike">
                <a:latin typeface="Arial"/>
              </a:rPr>
              <a:t>/x</a:t>
            </a:r>
            <a:r>
              <a:rPr b="0" lang="en-US" sz="2400" spc="-1" strike="noStrike" baseline="-33000">
                <a:latin typeface="Arial"/>
              </a:rPr>
              <a:t>4</a:t>
            </a:r>
            <a:r>
              <a:rPr b="0" lang="en-US" sz="2400" spc="-1" strike="noStrike">
                <a:latin typeface="Arial"/>
              </a:rPr>
              <a:t>)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corresponding to the below tree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Y = </a:t>
            </a:r>
            <a:r>
              <a:rPr b="0" lang="en-US" sz="2400" spc="-1" strike="noStrike">
                <a:latin typeface="Arial"/>
                <a:ea typeface="Arial"/>
              </a:rPr>
              <a:t>β</a:t>
            </a:r>
            <a:r>
              <a:rPr b="0" lang="en-US" sz="2400" spc="-1" strike="noStrike" baseline="-33000">
                <a:latin typeface="Arial"/>
                <a:ea typeface="Arial"/>
              </a:rPr>
              <a:t>0</a:t>
            </a:r>
            <a:r>
              <a:rPr b="0" lang="en-US" sz="2400" spc="-1" strike="noStrike">
                <a:latin typeface="Arial"/>
                <a:ea typeface="Arial"/>
              </a:rPr>
              <a:t> + </a:t>
            </a:r>
            <a:r>
              <a:rPr b="0" lang="en-US" sz="2400" spc="-1" strike="noStrike">
                <a:latin typeface="Arial"/>
                <a:ea typeface="Arial"/>
              </a:rPr>
              <a:t>β</a:t>
            </a:r>
            <a:r>
              <a:rPr b="0" lang="en-US" sz="2400" spc="-1" strike="noStrike" baseline="-33000">
                <a:latin typeface="Arial"/>
                <a:ea typeface="Arial"/>
              </a:rPr>
              <a:t>1</a:t>
            </a:r>
            <a:r>
              <a:rPr b="0" lang="en-US" sz="2400" spc="-1" strike="noStrike">
                <a:latin typeface="Arial"/>
                <a:ea typeface="Arial"/>
              </a:rPr>
              <a:t> * </a:t>
            </a:r>
            <a:r>
              <a:rPr b="0" lang="en-US" sz="2400" spc="-1" strike="noStrike">
                <a:latin typeface="Arial"/>
              </a:rPr>
              <a:t>ilr</a:t>
            </a:r>
            <a:r>
              <a:rPr b="0" lang="en-US" sz="2400" spc="-1" strike="noStrike" baseline="-33000">
                <a:latin typeface="Arial"/>
              </a:rPr>
              <a:t>1</a:t>
            </a:r>
            <a:r>
              <a:rPr b="0" lang="en-US" sz="2400" spc="-1" strike="noStrike">
                <a:latin typeface="Arial"/>
              </a:rPr>
              <a:t> + </a:t>
            </a:r>
            <a:r>
              <a:rPr b="0" lang="en-US" sz="2400" spc="-1" strike="noStrike">
                <a:latin typeface="Arial"/>
                <a:ea typeface="Arial"/>
              </a:rPr>
              <a:t>β</a:t>
            </a:r>
            <a:r>
              <a:rPr b="0" lang="en-US" sz="2400" spc="-1" strike="noStrike" baseline="-33000">
                <a:latin typeface="Arial"/>
                <a:ea typeface="Arial"/>
              </a:rPr>
              <a:t>2</a:t>
            </a:r>
            <a:r>
              <a:rPr b="0" lang="en-US" sz="2400" spc="-1" strike="noStrike">
                <a:latin typeface="Arial"/>
                <a:ea typeface="Arial"/>
              </a:rPr>
              <a:t> * </a:t>
            </a:r>
            <a:r>
              <a:rPr b="0" lang="en-US" sz="2400" spc="-1" strike="noStrike">
                <a:latin typeface="Arial"/>
              </a:rPr>
              <a:t>ilr</a:t>
            </a:r>
            <a:r>
              <a:rPr b="0" lang="en-US" sz="2400" spc="-1" strike="noStrike" baseline="-33000">
                <a:latin typeface="Arial"/>
              </a:rPr>
              <a:t>2</a:t>
            </a:r>
            <a:r>
              <a:rPr b="0" lang="en-US" sz="2400" spc="-1" strike="noStrike">
                <a:latin typeface="Arial"/>
              </a:rPr>
              <a:t> + </a:t>
            </a:r>
            <a:r>
              <a:rPr b="0" lang="en-US" sz="2400" spc="-1" strike="noStrike">
                <a:latin typeface="Arial"/>
                <a:ea typeface="Arial"/>
              </a:rPr>
              <a:t>β</a:t>
            </a:r>
            <a:r>
              <a:rPr b="0" lang="en-US" sz="2400" spc="-1" strike="noStrike" baseline="-33000">
                <a:latin typeface="Arial"/>
                <a:ea typeface="Arial"/>
              </a:rPr>
              <a:t>3</a:t>
            </a:r>
            <a:r>
              <a:rPr b="0" lang="en-US" sz="2400" spc="-1" strike="noStrike">
                <a:latin typeface="Arial"/>
                <a:ea typeface="Arial"/>
              </a:rPr>
              <a:t> * </a:t>
            </a:r>
            <a:r>
              <a:rPr b="0" lang="en-US" sz="2400" spc="-1" strike="noStrike">
                <a:latin typeface="Arial"/>
              </a:rPr>
              <a:t>ilr</a:t>
            </a:r>
            <a:r>
              <a:rPr b="0" lang="en-US" sz="2400" spc="-1" strike="noStrike" baseline="-33000">
                <a:latin typeface="Arial"/>
              </a:rPr>
              <a:t>3 </a:t>
            </a:r>
            <a:r>
              <a:rPr b="0" lang="en-US" sz="2400" spc="-1" strike="noStrike">
                <a:latin typeface="Arial"/>
              </a:rPr>
              <a:t>	</a:t>
            </a:r>
            <a:r>
              <a:rPr b="0" lang="en-US" sz="2400" spc="-1" strike="noStrike">
                <a:latin typeface="Arial"/>
              </a:rPr>
              <a:t># accurate model 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Only </a:t>
            </a:r>
            <a:r>
              <a:rPr b="0" lang="en-US" sz="2400" spc="-1" strike="noStrike">
                <a:latin typeface="Arial"/>
                <a:ea typeface="Arial"/>
              </a:rPr>
              <a:t>β</a:t>
            </a:r>
            <a:r>
              <a:rPr b="0" lang="en-US" sz="2400" spc="-1" strike="noStrike" baseline="-33000">
                <a:latin typeface="Arial"/>
                <a:ea typeface="Arial"/>
              </a:rPr>
              <a:t>1 </a:t>
            </a:r>
            <a:r>
              <a:rPr b="0" lang="en-US" sz="2400" spc="-1" strike="noStrike">
                <a:latin typeface="Arial"/>
                <a:ea typeface="Arial"/>
              </a:rPr>
              <a:t>is </a:t>
            </a:r>
            <a:r>
              <a:rPr b="0" lang="en-US" sz="2400" spc="-1" strike="noStrike">
                <a:latin typeface="Arial"/>
              </a:rPr>
              <a:t>interpretable. 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Running the above model D times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   </a:t>
            </a:r>
            <a:r>
              <a:rPr b="0" lang="en-US" sz="2400" spc="-1" strike="noStrike">
                <a:latin typeface="Arial"/>
              </a:rPr>
              <a:t>robCompositions::lmCODAX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1"/>
          <a:srcRect l="8920" t="-3427" r="68585" b="50593"/>
          <a:stretch/>
        </p:blipFill>
        <p:spPr>
          <a:xfrm>
            <a:off x="8229600" y="4115160"/>
            <a:ext cx="1462680" cy="109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38120" y="155160"/>
            <a:ext cx="9071640" cy="667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3300" spc="-1" strike="noStrike">
                <a:latin typeface="Arial"/>
              </a:rPr>
              <a:t>Naive approach 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91440" y="914400"/>
            <a:ext cx="7040880" cy="4389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83000"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The previous approaches are either wrong or useless. Then what? </a:t>
            </a:r>
            <a:r>
              <a:rPr b="0" lang="en-US" sz="2000" spc="-1" strike="noStrike">
                <a:solidFill>
                  <a:srgbClr val="c9211e"/>
                </a:solidFill>
                <a:latin typeface="Arial"/>
              </a:rPr>
              <a:t>“back to the wrong approach”</a:t>
            </a:r>
            <a:endParaRPr b="0" lang="en-US" sz="20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x = x</a:t>
            </a:r>
            <a:r>
              <a:rPr b="0" lang="en-US" sz="2400" spc="-1" strike="noStrike" baseline="-33000">
                <a:latin typeface="Arial"/>
              </a:rPr>
              <a:t>1</a:t>
            </a:r>
            <a:r>
              <a:rPr b="0" lang="en-US" sz="2400" spc="-1" strike="noStrike">
                <a:latin typeface="Arial"/>
              </a:rPr>
              <a:t>, x</a:t>
            </a:r>
            <a:r>
              <a:rPr b="0" lang="en-US" sz="2400" spc="-1" strike="noStrike" baseline="-33000">
                <a:latin typeface="Arial"/>
              </a:rPr>
              <a:t>2</a:t>
            </a:r>
            <a:r>
              <a:rPr b="0" lang="en-US" sz="2400" spc="-1" strike="noStrike">
                <a:latin typeface="Arial"/>
              </a:rPr>
              <a:t>, x</a:t>
            </a:r>
            <a:r>
              <a:rPr b="0" lang="en-US" sz="2400" spc="-1" strike="noStrike" baseline="-33000">
                <a:latin typeface="Arial"/>
              </a:rPr>
              <a:t>3</a:t>
            </a:r>
            <a:r>
              <a:rPr b="0" lang="en-US" sz="2400" spc="-1" strike="noStrike">
                <a:latin typeface="Arial"/>
              </a:rPr>
              <a:t>, x</a:t>
            </a:r>
            <a:r>
              <a:rPr b="0" lang="en-US" sz="2400" spc="-1" strike="noStrike" baseline="-33000">
                <a:latin typeface="Arial"/>
              </a:rPr>
              <a:t>4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Conditional on “total”, what is the research question? 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Y = </a:t>
            </a:r>
            <a:r>
              <a:rPr b="0" lang="en-US" sz="2400" spc="-1" strike="noStrike">
                <a:latin typeface="Arial"/>
                <a:ea typeface="Arial"/>
              </a:rPr>
              <a:t>β</a:t>
            </a:r>
            <a:r>
              <a:rPr b="0" lang="en-US" sz="2400" spc="-1" strike="noStrike" baseline="-33000">
                <a:latin typeface="Arial"/>
                <a:ea typeface="Arial"/>
              </a:rPr>
              <a:t>0</a:t>
            </a:r>
            <a:r>
              <a:rPr b="0" lang="en-US" sz="2400" spc="-1" strike="noStrike">
                <a:latin typeface="Arial"/>
                <a:ea typeface="Arial"/>
              </a:rPr>
              <a:t> + </a:t>
            </a:r>
            <a:r>
              <a:rPr b="0" lang="en-US" sz="2400" spc="-1" strike="noStrike">
                <a:latin typeface="Arial"/>
                <a:ea typeface="Arial"/>
              </a:rPr>
              <a:t>β</a:t>
            </a:r>
            <a:r>
              <a:rPr b="0" lang="en-US" sz="2400" spc="-1" strike="noStrike" baseline="-33000">
                <a:latin typeface="Arial"/>
                <a:ea typeface="Arial"/>
              </a:rPr>
              <a:t>1</a:t>
            </a:r>
            <a:r>
              <a:rPr b="0" lang="en-US" sz="2400" spc="-1" strike="noStrike">
                <a:latin typeface="Arial"/>
                <a:ea typeface="Arial"/>
              </a:rPr>
              <a:t>*x</a:t>
            </a:r>
            <a:r>
              <a:rPr b="0" lang="en-US" sz="2400" spc="-1" strike="noStrike" baseline="-33000">
                <a:latin typeface="Arial"/>
              </a:rPr>
              <a:t>1</a:t>
            </a:r>
            <a:r>
              <a:rPr b="0" lang="en-US" sz="2400" spc="-1" strike="noStrike">
                <a:latin typeface="Arial"/>
              </a:rPr>
              <a:t> + </a:t>
            </a:r>
            <a:r>
              <a:rPr b="0" lang="en-US" sz="2400" spc="-1" strike="noStrike">
                <a:latin typeface="Arial"/>
                <a:ea typeface="Arial"/>
              </a:rPr>
              <a:t>β</a:t>
            </a:r>
            <a:r>
              <a:rPr b="0" lang="en-US" sz="2400" spc="-1" strike="noStrike" baseline="-33000">
                <a:latin typeface="Arial"/>
                <a:ea typeface="Arial"/>
              </a:rPr>
              <a:t>2</a:t>
            </a:r>
            <a:r>
              <a:rPr b="0" lang="en-US" sz="2400" spc="-1" strike="noStrike">
                <a:latin typeface="Arial"/>
                <a:ea typeface="Arial"/>
              </a:rPr>
              <a:t>*x</a:t>
            </a:r>
            <a:r>
              <a:rPr b="0" lang="en-US" sz="2400" spc="-1" strike="noStrike" baseline="-33000">
                <a:latin typeface="Arial"/>
              </a:rPr>
              <a:t>2</a:t>
            </a:r>
            <a:r>
              <a:rPr b="0" lang="en-US" sz="2400" spc="-1" strike="noStrike">
                <a:latin typeface="Arial"/>
              </a:rPr>
              <a:t> + </a:t>
            </a:r>
            <a:r>
              <a:rPr b="0" lang="en-US" sz="2400" spc="-1" strike="noStrike">
                <a:latin typeface="Arial"/>
                <a:ea typeface="Arial"/>
              </a:rPr>
              <a:t>β</a:t>
            </a:r>
            <a:r>
              <a:rPr b="0" lang="en-US" sz="2400" spc="-1" strike="noStrike" baseline="-33000">
                <a:latin typeface="Arial"/>
                <a:ea typeface="Arial"/>
              </a:rPr>
              <a:t>3</a:t>
            </a:r>
            <a:r>
              <a:rPr b="0" lang="en-US" sz="2400" spc="-1" strike="noStrike">
                <a:latin typeface="Arial"/>
                <a:ea typeface="Arial"/>
              </a:rPr>
              <a:t>*x</a:t>
            </a:r>
            <a:r>
              <a:rPr b="0" lang="en-US" sz="2400" spc="-1" strike="noStrike" baseline="-33000">
                <a:latin typeface="Arial"/>
              </a:rPr>
              <a:t>3 </a:t>
            </a:r>
            <a:r>
              <a:rPr b="0" lang="en-US" sz="2400" spc="-1" strike="noStrike">
                <a:latin typeface="Arial"/>
              </a:rPr>
              <a:t>	</a:t>
            </a:r>
            <a:r>
              <a:rPr b="0" lang="en-US" sz="2400" spc="-1" strike="noStrike">
                <a:latin typeface="Arial"/>
              </a:rPr>
              <a:t># x</a:t>
            </a:r>
            <a:r>
              <a:rPr b="0" lang="en-US" sz="2400" spc="-1" strike="noStrike" baseline="-33000">
                <a:latin typeface="Arial"/>
              </a:rPr>
              <a:t>4 </a:t>
            </a:r>
            <a:r>
              <a:rPr b="0" lang="en-US" sz="2400" spc="-1" strike="noStrike">
                <a:latin typeface="Arial"/>
              </a:rPr>
              <a:t>removed 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  <a:ea typeface="Arial"/>
              </a:rPr>
              <a:t>β</a:t>
            </a:r>
            <a:r>
              <a:rPr b="0" lang="en-US" sz="2400" spc="-1" strike="noStrike" baseline="-33000">
                <a:latin typeface="Arial"/>
                <a:ea typeface="Arial"/>
              </a:rPr>
              <a:t>2</a:t>
            </a:r>
            <a:r>
              <a:rPr b="0" lang="en-US" sz="2400" spc="-1" strike="noStrike">
                <a:latin typeface="Arial"/>
              </a:rPr>
              <a:t>= </a:t>
            </a:r>
            <a:r>
              <a:rPr b="0" lang="en-US" sz="2400" spc="-1" strike="noStrike">
                <a:latin typeface="Arial"/>
                <a:ea typeface="Arial"/>
              </a:rPr>
              <a:t>Δ</a:t>
            </a:r>
            <a:r>
              <a:rPr b="0" lang="en-US" sz="2400" spc="-1" strike="noStrike">
                <a:latin typeface="Arial"/>
                <a:ea typeface="Arial"/>
              </a:rPr>
              <a:t>Y | </a:t>
            </a:r>
            <a:r>
              <a:rPr b="0" lang="en-US" sz="2400" spc="-1" strike="noStrike">
                <a:latin typeface="Arial"/>
                <a:ea typeface="Arial"/>
              </a:rPr>
              <a:t>Δ</a:t>
            </a:r>
            <a:r>
              <a:rPr b="0" lang="en-US" sz="2400" spc="-1" strike="noStrike">
                <a:latin typeface="Arial"/>
                <a:ea typeface="Arial"/>
              </a:rPr>
              <a:t>x</a:t>
            </a:r>
            <a:r>
              <a:rPr b="0" lang="en-US" sz="2400" spc="-1" strike="noStrike" baseline="-33000">
                <a:latin typeface="Arial"/>
                <a:ea typeface="Arial"/>
              </a:rPr>
              <a:t>2</a:t>
            </a:r>
            <a:r>
              <a:rPr b="0" lang="en-US" sz="2400" spc="-1" strike="noStrike">
                <a:latin typeface="Arial"/>
                <a:ea typeface="Arial"/>
              </a:rPr>
              <a:t> = 1 AND </a:t>
            </a:r>
            <a:r>
              <a:rPr b="0" lang="en-US" sz="2400" spc="-1" strike="noStrike">
                <a:latin typeface="Arial"/>
                <a:ea typeface="Arial"/>
              </a:rPr>
              <a:t>Δ</a:t>
            </a:r>
            <a:r>
              <a:rPr b="0" lang="en-US" sz="2400" spc="-1" strike="noStrike">
                <a:latin typeface="Arial"/>
                <a:ea typeface="Arial"/>
              </a:rPr>
              <a:t>x</a:t>
            </a:r>
            <a:r>
              <a:rPr b="0" lang="en-US" sz="2400" spc="-1" strike="noStrike" baseline="-33000">
                <a:latin typeface="Arial"/>
                <a:ea typeface="Arial"/>
              </a:rPr>
              <a:t>4</a:t>
            </a:r>
            <a:r>
              <a:rPr b="0" lang="en-US" sz="2400" spc="-1" strike="noStrike">
                <a:latin typeface="Arial"/>
                <a:ea typeface="Arial"/>
              </a:rPr>
              <a:t> = -1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  <a:ea typeface="Arial"/>
              </a:rPr>
              <a:t>If this is correct, why have people done those crazy stuff?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  <a:ea typeface="Arial"/>
              </a:rPr>
              <a:t>Let’s go to the R   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7132320" y="912240"/>
            <a:ext cx="2788920" cy="3751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2024-01-09T13:34:07Z</dcterms:created>
  <dc:creator/>
  <dc:description/>
  <dc:language>en-US</dc:language>
  <cp:lastModifiedBy/>
  <dcterms:modified xsi:type="dcterms:W3CDTF">2024-01-11T13:20:16Z</dcterms:modified>
  <cp:revision>20</cp:revision>
  <dc:subject/>
  <dc:title/>
</cp:coreProperties>
</file>