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404"/>
    <p:restoredTop sz="76735"/>
  </p:normalViewPr>
  <p:slideViewPr>
    <p:cSldViewPr snapToGrid="0" snapToObjects="1">
      <p:cViewPr varScale="1">
        <p:scale>
          <a:sx n="97" d="100"/>
          <a:sy n="97" d="100"/>
        </p:scale>
        <p:origin x="8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41F17-2EC3-CE41-9397-5351E7071B60}" type="datetimeFigureOut">
              <a:rPr lang="de-DE" smtClean="0"/>
              <a:t>28.02.21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92AAF-378B-2F4C-866A-5E49C754A0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7410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692AAF-378B-2F4C-866A-5E49C754A05D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14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wichtig: erwähnen, dass wir als Seminargruppen eher so, wie eine Schulklasse funktionieren, ist in anderen Studiengängen nicht üblich, wie ist das in den Pflegestudiengängen?</a:t>
            </a:r>
          </a:p>
          <a:p>
            <a:r>
              <a:rPr lang="de-DE" dirty="0"/>
              <a:t>wie war das mit den Seminaren in anderen Semestern?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692AAF-378B-2F4C-866A-5E49C754A05D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3164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*Radiologie </a:t>
            </a:r>
            <a:r>
              <a:rPr lang="de-DE" dirty="0" err="1"/>
              <a:t>SoSe</a:t>
            </a:r>
            <a:r>
              <a:rPr lang="de-DE" dirty="0"/>
              <a:t> </a:t>
            </a:r>
            <a:r>
              <a:rPr lang="de-DE" dirty="0" err="1"/>
              <a:t>Stoevesandt</a:t>
            </a:r>
            <a:r>
              <a:rPr lang="de-DE" dirty="0"/>
              <a:t>/Wohlgemuth, Schmerzmedizin </a:t>
            </a:r>
            <a:r>
              <a:rPr lang="de-DE" dirty="0" err="1"/>
              <a:t>WiSe</a:t>
            </a:r>
            <a:r>
              <a:rPr lang="de-DE" dirty="0"/>
              <a:t> Nagel/</a:t>
            </a:r>
            <a:r>
              <a:rPr lang="de-DE" dirty="0" err="1"/>
              <a:t>Kraya</a:t>
            </a: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Videokonferenzen live im Videokonferenzformat waren deutlich besser besucht, als es präsentische Vorlesungen meist waren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692AAF-378B-2F4C-866A-5E49C754A05D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5267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Coronabedingt</a:t>
            </a:r>
            <a:r>
              <a:rPr lang="de-DE" dirty="0"/>
              <a:t>, aber nicht Schwerpunkt der Präsentation</a:t>
            </a:r>
          </a:p>
          <a:p>
            <a:r>
              <a:rPr lang="de-DE" dirty="0"/>
              <a:t>Kommunikation, z.B. durch Nutzung einer einheitlichen Videokonferenzplattform</a:t>
            </a:r>
          </a:p>
          <a:p>
            <a:r>
              <a:rPr lang="de-DE" dirty="0"/>
              <a:t>deutlichere Kommunikation, dass Beschlüsse des Rektorats für Staatsexamensstudiengänge, durch notwendige Absprachen mit dem LPA, nur eingeschränkte Gültigkeit haben</a:t>
            </a:r>
          </a:p>
          <a:p>
            <a:r>
              <a:rPr lang="de-DE" dirty="0"/>
              <a:t>an vorhandene Stundenpläne halten </a:t>
            </a:r>
          </a:p>
          <a:p>
            <a:r>
              <a:rPr lang="de-DE" dirty="0"/>
              <a:t>nicht immer technische und softwareseitige Voraussetzungen in der häuslichen Umgebung gegeben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692AAF-378B-2F4C-866A-5E49C754A05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8246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Punkt 1 bezieht sich z.B. auf das Telefon-Gespräch SP-Angehörige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692AAF-378B-2F4C-866A-5E49C754A05D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5235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D9960-406F-4187-A0E6-BD19C6840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9326" y="919716"/>
            <a:ext cx="8504275" cy="3551275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7E7FE-647D-4B2F-BA13-AB3ED4C5C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9326" y="4795284"/>
            <a:ext cx="8504275" cy="1084522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16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EF785-E0A7-4496-A5BA-49B0156F26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4706" y="6433202"/>
            <a:ext cx="2426446" cy="367841"/>
          </a:xfrm>
        </p:spPr>
        <p:txBody>
          <a:bodyPr/>
          <a:lstStyle/>
          <a:p>
            <a:fld id="{32637B58-87C1-446D-BDA9-B06F4BCF7782}" type="datetimeFigureOut">
              <a:rPr lang="en-US" smtClean="0"/>
              <a:t>2/28/21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2C627-38A1-4A14-8822-D8D33751C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BE346-5F34-48CD-8928-DA8567AE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3203"/>
            <a:ext cx="702781" cy="367842"/>
          </a:xfrm>
        </p:spPr>
        <p:txBody>
          <a:bodyPr/>
          <a:lstStyle/>
          <a:p>
            <a:fld id="{08AB70BE-1769-45B8-85A6-0C837432C7E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01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B05F0-2B44-47BC-86B3-58E2C7080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5B5DA-7628-4AC1-8EAE-5010C2A981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4E7C3-7830-49F3-9F45-4B2F2B4C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2/28/21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5E328-AD12-449C-BE6E-76DF005E8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F374F-390D-49D8-A7C8-5BEFA353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17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50F530-2925-4F98-89EC-95C2EC4769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A79366-3281-483D-8731-0D01B2B24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ED8B2-BE7F-4417-8A8A-A95C8BB70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2/28/21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A0D96-671F-4A85-89C6-946624CB1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BA434-2E32-4719-B45C-0490D685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46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9839C-7D7A-49F1-8BFE-85C6C7D78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256" y="590668"/>
            <a:ext cx="9914859" cy="13290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748DC-EBB9-44C6-8566-38F87FF7F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19673"/>
            <a:ext cx="9914860" cy="412331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42198-F50F-4C8A-9BD9-4CC3950F8F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23285" y="6434524"/>
            <a:ext cx="2067867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32637B58-87C1-446D-BDA9-B06F4BCF7782}" type="datetimeFigureOut">
              <a:rPr lang="en-US" smtClean="0"/>
              <a:t>2/28/21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2F5AB-D8C6-4AE1-8FAE-CD0499CB6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736" y="6437376"/>
            <a:ext cx="3775914" cy="36512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C58D8-B582-4DB3-A94D-056240199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4524"/>
            <a:ext cx="69326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AB70BE-1769-45B8-85A6-0C837432C7E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465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8A94B-011C-4B13-8C12-E91BF7A40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20800"/>
            <a:ext cx="9144000" cy="3095813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6D5F3-887C-4A8F-842A-0294A9FB0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3999" y="4589463"/>
            <a:ext cx="91440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4588B-131A-42F3-B76C-62BD65E48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2/28/21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1AB28-20BD-4CD8-9840-985C3EDBA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3C85C-3801-46F0-A100-616F5F2F8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255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5CB06-0454-4BF1-8011-F8B1A9595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20A70-D33B-4461-B74C-3F59ADB161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8813" y="2163725"/>
            <a:ext cx="4610986" cy="40132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81BDF9-836E-431C-8EFA-417A9BEE9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7260" y="2163725"/>
            <a:ext cx="4853763" cy="4013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D9F59-B591-4E2F-899E-3CA78CE82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2/28/21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CFD12-B3EC-432C-B264-8AB571CAA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F3CBBA-71B3-4857-80E7-525E89FD9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533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51886-4F39-4E3E-948D-DBC73F267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C7B2A-B6BE-46FD-9278-A5246BF7E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85295-E4B5-4D75-954F-B07A2F4CA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5623"/>
            <a:ext cx="5157787" cy="355403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87ABF0-C78D-4589-8FA5-0D6238B4B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6A4064-2E0A-4FC3-837B-14EC0EF3A6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5623"/>
            <a:ext cx="5183188" cy="355404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E3C169-8D29-4CC4-9581-748178F3C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2/28/21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4EC709-AAD9-475C-AC6A-943A8E872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0C0E3E-587D-46EB-AAF5-011C137B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677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3E062-B7F5-4D30-B416-1BBB4A7D0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BDFF7A-EBD3-4FEB-8451-5D7355069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2/28/21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F54A2D-2C4B-4E1D-AC16-E3B1F1DDB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11F373-DB96-4AEA-8E3E-7EDEA213D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34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485D4-41D3-4182-8DFE-2E0713EC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2/28/21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53C5C-8415-4BF0-810D-A4C22F69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EBFEA-4321-48C4-9CA1-43517540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170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09F8C-8071-4BE5-AD6F-C98F481D1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135B3-14BA-4A88-B6B3-88B77B1C6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7C3A4D-5B69-44B4-B17F-770E83F00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F1C41D-2A59-4512-8034-6DB705787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2/28/21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85C494-778C-4EE6-9402-242E1CDD9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677B9-C338-4033-9AFE-B8B81C5D8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16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B77DE-4C2E-476F-A419-57470FB66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9FD1A0-93AE-469A-ADDF-2453B64CAA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19C9C-EF97-4910-9419-6D7202609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A87172-A64E-4C38-82ED-2A7050B0F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2/28/21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0C3E24-28E2-4512-BEA0-DAEC5E84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F04F0D-DA84-434D-B136-BEE9FD80A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447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A08E557-10DB-421A-876E-1AE58F8E07C4}"/>
              </a:ext>
            </a:extLst>
          </p:cNvPr>
          <p:cNvSpPr/>
          <p:nvPr/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EBCA0-8609-4F35-8CA7-7AD35FDACD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5613" y="6434560"/>
            <a:ext cx="342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spc="50" baseline="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DA9639-38D2-4CD4-A861-F6B4C6CB9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775" y="590372"/>
            <a:ext cx="10202248" cy="1325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F00B1-16C1-47B3-A7A0-B71468312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8825" y="1916262"/>
            <a:ext cx="10192198" cy="4133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F9501-5B6B-4DAF-B59D-3C129ED805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17000" y="6433202"/>
            <a:ext cx="2374150" cy="367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spc="5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32637B58-87C1-446D-BDA9-B06F4BCF7782}" type="datetimeFigureOut">
              <a:rPr lang="en-US" smtClean="0"/>
              <a:pPr/>
              <a:t>2/28/21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85DBD-B7AE-41D8-8CF1-B21CD58E1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1150" y="6433203"/>
            <a:ext cx="693263" cy="367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173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72" r:id="rId6"/>
    <p:sldLayoutId id="2147483667" r:id="rId7"/>
    <p:sldLayoutId id="2147483668" r:id="rId8"/>
    <p:sldLayoutId id="2147483669" r:id="rId9"/>
    <p:sldLayoutId id="2147483671" r:id="rId10"/>
    <p:sldLayoutId id="21474836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63FF7C-BCE4-419D-9C3F-41EC23EAB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860C7B-C231-4C73-B846-9641A2720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A928F67-BBA4-6A41-AFD1-285F2BB9B4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685798"/>
            <a:ext cx="4770783" cy="3217461"/>
          </a:xfrm>
        </p:spPr>
        <p:txBody>
          <a:bodyPr>
            <a:normAutofit/>
          </a:bodyPr>
          <a:lstStyle/>
          <a:p>
            <a:r>
              <a:rPr lang="de-DE">
                <a:solidFill>
                  <a:srgbClr val="FFFFFF"/>
                </a:solidFill>
              </a:rPr>
              <a:t>Digital und hybrid studieren</a:t>
            </a:r>
          </a:p>
        </p:txBody>
      </p:sp>
      <p:pic>
        <p:nvPicPr>
          <p:cNvPr id="4" name="Picture 3" descr="Person, die am Laptop schreibt">
            <a:extLst>
              <a:ext uri="{FF2B5EF4-FFF2-40B4-BE49-F238E27FC236}">
                <a16:creationId xmlns:a16="http://schemas.microsoft.com/office/drawing/2014/main" id="{56834AD0-68F6-4923-BA4D-498FAFB126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45" r="24845"/>
          <a:stretch/>
        </p:blipFill>
        <p:spPr>
          <a:xfrm>
            <a:off x="6057901" y="10"/>
            <a:ext cx="6134099" cy="6857989"/>
          </a:xfrm>
          <a:custGeom>
            <a:avLst/>
            <a:gdLst/>
            <a:ahLst/>
            <a:cxnLst/>
            <a:rect l="l" t="t" r="r" b="b"/>
            <a:pathLst>
              <a:path w="6134099" h="6857999">
                <a:moveTo>
                  <a:pt x="2378699" y="0"/>
                </a:moveTo>
                <a:lnTo>
                  <a:pt x="6134099" y="0"/>
                </a:lnTo>
                <a:lnTo>
                  <a:pt x="6134099" y="6857999"/>
                </a:lnTo>
                <a:lnTo>
                  <a:pt x="2401766" y="6857999"/>
                </a:lnTo>
                <a:lnTo>
                  <a:pt x="2397402" y="6856523"/>
                </a:lnTo>
                <a:cubicBezTo>
                  <a:pt x="998410" y="6344283"/>
                  <a:pt x="0" y="5001024"/>
                  <a:pt x="0" y="3424574"/>
                </a:cubicBezTo>
                <a:cubicBezTo>
                  <a:pt x="0" y="1911182"/>
                  <a:pt x="920134" y="612699"/>
                  <a:pt x="2231484" y="58045"/>
                </a:cubicBezTo>
                <a:close/>
              </a:path>
            </a:pathLst>
          </a:cu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0A57368-014F-41F3-B5AF-E1701430F7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57620"/>
            <a:ext cx="11576868" cy="2500379"/>
          </a:xfrm>
          <a:custGeom>
            <a:avLst/>
            <a:gdLst>
              <a:gd name="connsiteX0" fmla="*/ 0 w 11576868"/>
              <a:gd name="connsiteY0" fmla="*/ 0 h 2500379"/>
              <a:gd name="connsiteX1" fmla="*/ 949598 w 11576868"/>
              <a:gd name="connsiteY1" fmla="*/ 0 h 2500379"/>
              <a:gd name="connsiteX2" fmla="*/ 2713710 w 11576868"/>
              <a:gd name="connsiteY2" fmla="*/ 0 h 2500379"/>
              <a:gd name="connsiteX3" fmla="*/ 3638550 w 11576868"/>
              <a:gd name="connsiteY3" fmla="*/ 0 h 2500379"/>
              <a:gd name="connsiteX4" fmla="*/ 4302399 w 11576868"/>
              <a:gd name="connsiteY4" fmla="*/ 0 h 2500379"/>
              <a:gd name="connsiteX5" fmla="*/ 8772860 w 11576868"/>
              <a:gd name="connsiteY5" fmla="*/ 0 h 2500379"/>
              <a:gd name="connsiteX6" fmla="*/ 8772860 w 11576868"/>
              <a:gd name="connsiteY6" fmla="*/ 1898 h 2500379"/>
              <a:gd name="connsiteX7" fmla="*/ 8847928 w 11576868"/>
              <a:gd name="connsiteY7" fmla="*/ 0 h 2500379"/>
              <a:gd name="connsiteX8" fmla="*/ 11574871 w 11576868"/>
              <a:gd name="connsiteY8" fmla="*/ 2460835 h 2500379"/>
              <a:gd name="connsiteX9" fmla="*/ 11576868 w 11576868"/>
              <a:gd name="connsiteY9" fmla="*/ 2500379 h 2500379"/>
              <a:gd name="connsiteX10" fmla="*/ 0 w 11576868"/>
              <a:gd name="connsiteY10" fmla="*/ 2500379 h 2500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576868" h="2500379">
                <a:moveTo>
                  <a:pt x="0" y="0"/>
                </a:moveTo>
                <a:lnTo>
                  <a:pt x="949598" y="0"/>
                </a:lnTo>
                <a:lnTo>
                  <a:pt x="2713710" y="0"/>
                </a:lnTo>
                <a:lnTo>
                  <a:pt x="3638550" y="0"/>
                </a:lnTo>
                <a:lnTo>
                  <a:pt x="4302399" y="0"/>
                </a:lnTo>
                <a:lnTo>
                  <a:pt x="8772860" y="0"/>
                </a:lnTo>
                <a:lnTo>
                  <a:pt x="8772860" y="1898"/>
                </a:lnTo>
                <a:lnTo>
                  <a:pt x="8847928" y="0"/>
                </a:lnTo>
                <a:cubicBezTo>
                  <a:pt x="10267176" y="0"/>
                  <a:pt x="11434500" y="1078620"/>
                  <a:pt x="11574871" y="2460835"/>
                </a:cubicBezTo>
                <a:lnTo>
                  <a:pt x="11576868" y="2500379"/>
                </a:lnTo>
                <a:lnTo>
                  <a:pt x="0" y="2500379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1C4A622-9C30-4B42-8FDA-E4C5021B2C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913194"/>
            <a:ext cx="4920018" cy="1132763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FFFFFF"/>
                </a:solidFill>
              </a:rPr>
              <a:t>aus Sicht Studierender der medizinischen Fakultät</a:t>
            </a:r>
          </a:p>
        </p:txBody>
      </p:sp>
    </p:spTree>
    <p:extLst>
      <p:ext uri="{BB962C8B-B14F-4D97-AF65-F5344CB8AC3E}">
        <p14:creationId xmlns:p14="http://schemas.microsoft.com/office/powerpoint/2010/main" val="3186304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0FF25AD-0F94-41DA-B0CB-8FDC642B70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914EEE2-91CA-464B-AC64-5479DB513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289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850C165-81F9-4CBC-87CA-3E6EBEA639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9860295" y="0"/>
            <a:ext cx="2343647" cy="4385568"/>
          </a:xfrm>
          <a:custGeom>
            <a:avLst/>
            <a:gdLst>
              <a:gd name="connsiteX0" fmla="*/ 0 w 2343647"/>
              <a:gd name="connsiteY0" fmla="*/ 0 h 4385568"/>
              <a:gd name="connsiteX1" fmla="*/ 13818 w 2343647"/>
              <a:gd name="connsiteY1" fmla="*/ 0 h 4385568"/>
              <a:gd name="connsiteX2" fmla="*/ 34560 w 2343647"/>
              <a:gd name="connsiteY2" fmla="*/ 141658 h 4385568"/>
              <a:gd name="connsiteX3" fmla="*/ 2208831 w 2343647"/>
              <a:gd name="connsiteY3" fmla="*/ 2118828 h 4385568"/>
              <a:gd name="connsiteX4" fmla="*/ 2343647 w 2343647"/>
              <a:gd name="connsiteY4" fmla="*/ 2125211 h 4385568"/>
              <a:gd name="connsiteX5" fmla="*/ 2208831 w 2343647"/>
              <a:gd name="connsiteY5" fmla="*/ 2131594 h 4385568"/>
              <a:gd name="connsiteX6" fmla="*/ 3143 w 2343647"/>
              <a:gd name="connsiteY6" fmla="*/ 4323325 h 4385568"/>
              <a:gd name="connsiteX7" fmla="*/ 0 w 2343647"/>
              <a:gd name="connsiteY7" fmla="*/ 4385568 h 438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43647" h="4385568">
                <a:moveTo>
                  <a:pt x="0" y="0"/>
                </a:moveTo>
                <a:lnTo>
                  <a:pt x="13818" y="0"/>
                </a:lnTo>
                <a:lnTo>
                  <a:pt x="34560" y="141658"/>
                </a:lnTo>
                <a:cubicBezTo>
                  <a:pt x="237593" y="1199063"/>
                  <a:pt x="1119361" y="2015131"/>
                  <a:pt x="2208831" y="2118828"/>
                </a:cubicBezTo>
                <a:lnTo>
                  <a:pt x="2343647" y="2125211"/>
                </a:lnTo>
                <a:lnTo>
                  <a:pt x="2208831" y="2131594"/>
                </a:lnTo>
                <a:cubicBezTo>
                  <a:pt x="1046730" y="2242204"/>
                  <a:pt x="120947" y="3163335"/>
                  <a:pt x="3143" y="4323325"/>
                </a:cubicBezTo>
                <a:lnTo>
                  <a:pt x="0" y="43855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C1A212B-431A-4929-AA76-34A688D35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9860295" y="0"/>
            <a:ext cx="2343647" cy="4385568"/>
          </a:xfrm>
          <a:custGeom>
            <a:avLst/>
            <a:gdLst>
              <a:gd name="connsiteX0" fmla="*/ 0 w 2343647"/>
              <a:gd name="connsiteY0" fmla="*/ 0 h 4385568"/>
              <a:gd name="connsiteX1" fmla="*/ 13818 w 2343647"/>
              <a:gd name="connsiteY1" fmla="*/ 0 h 4385568"/>
              <a:gd name="connsiteX2" fmla="*/ 34560 w 2343647"/>
              <a:gd name="connsiteY2" fmla="*/ 141658 h 4385568"/>
              <a:gd name="connsiteX3" fmla="*/ 2208831 w 2343647"/>
              <a:gd name="connsiteY3" fmla="*/ 2118828 h 4385568"/>
              <a:gd name="connsiteX4" fmla="*/ 2343647 w 2343647"/>
              <a:gd name="connsiteY4" fmla="*/ 2125211 h 4385568"/>
              <a:gd name="connsiteX5" fmla="*/ 2208831 w 2343647"/>
              <a:gd name="connsiteY5" fmla="*/ 2131594 h 4385568"/>
              <a:gd name="connsiteX6" fmla="*/ 3143 w 2343647"/>
              <a:gd name="connsiteY6" fmla="*/ 4323325 h 4385568"/>
              <a:gd name="connsiteX7" fmla="*/ 0 w 2343647"/>
              <a:gd name="connsiteY7" fmla="*/ 4385568 h 438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43647" h="4385568">
                <a:moveTo>
                  <a:pt x="0" y="0"/>
                </a:moveTo>
                <a:lnTo>
                  <a:pt x="13818" y="0"/>
                </a:lnTo>
                <a:lnTo>
                  <a:pt x="34560" y="141658"/>
                </a:lnTo>
                <a:cubicBezTo>
                  <a:pt x="237593" y="1199063"/>
                  <a:pt x="1119361" y="2015131"/>
                  <a:pt x="2208831" y="2118828"/>
                </a:cubicBezTo>
                <a:lnTo>
                  <a:pt x="2343647" y="2125211"/>
                </a:lnTo>
                <a:lnTo>
                  <a:pt x="2208831" y="2131594"/>
                </a:lnTo>
                <a:cubicBezTo>
                  <a:pt x="1046730" y="2242204"/>
                  <a:pt x="120947" y="3163335"/>
                  <a:pt x="3143" y="4323325"/>
                </a:cubicBezTo>
                <a:lnTo>
                  <a:pt x="0" y="4385568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39CB534-F336-8944-AF97-3DB44AC2E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430307"/>
            <a:ext cx="9914859" cy="1371600"/>
          </a:xfrm>
        </p:spPr>
        <p:txBody>
          <a:bodyPr>
            <a:normAutofit/>
          </a:bodyPr>
          <a:lstStyle/>
          <a:p>
            <a:r>
              <a:rPr lang="de-DE">
                <a:solidFill>
                  <a:srgbClr val="FFFFFF"/>
                </a:solidFill>
              </a:rPr>
              <a:t>Der normale Uni-Alltag der letzten 2 Semester</a:t>
            </a: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30" name="Inhaltsplatzhalter 2">
            <a:extLst>
              <a:ext uri="{FF2B5EF4-FFF2-40B4-BE49-F238E27FC236}">
                <a16:creationId xmlns:a16="http://schemas.microsoft.com/office/drawing/2014/main" id="{D7AAE7E9-0C79-814A-B8C7-1BA07234A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810001"/>
            <a:ext cx="9753600" cy="3366961"/>
          </a:xfrm>
        </p:spPr>
        <p:txBody>
          <a:bodyPr>
            <a:normAutofit lnSpcReduction="10000"/>
          </a:bodyPr>
          <a:lstStyle/>
          <a:p>
            <a:r>
              <a:rPr lang="de-DE" dirty="0"/>
              <a:t>Vorlesungen überwiegend als </a:t>
            </a:r>
            <a:r>
              <a:rPr lang="de-DE" dirty="0" err="1"/>
              <a:t>OpenCast</a:t>
            </a:r>
            <a:r>
              <a:rPr lang="de-DE" dirty="0"/>
              <a:t> auf </a:t>
            </a:r>
            <a:r>
              <a:rPr lang="de-DE" dirty="0" err="1"/>
              <a:t>StudIP</a:t>
            </a:r>
            <a:endParaRPr lang="de-DE" dirty="0"/>
          </a:p>
          <a:p>
            <a:r>
              <a:rPr lang="de-DE" dirty="0"/>
              <a:t>Seminare in fächerübergreifend konstanten Seminargruppen </a:t>
            </a:r>
          </a:p>
          <a:p>
            <a:pPr lvl="1"/>
            <a:r>
              <a:rPr lang="de-DE" dirty="0"/>
              <a:t>anfänglich meist im </a:t>
            </a:r>
            <a:r>
              <a:rPr lang="de-DE" dirty="0" err="1"/>
              <a:t>OpenCast</a:t>
            </a:r>
            <a:r>
              <a:rPr lang="de-DE" dirty="0"/>
              <a:t>-Format mit anschließendem Gruppenarbeitsauftrag</a:t>
            </a:r>
          </a:p>
          <a:p>
            <a:pPr lvl="1"/>
            <a:r>
              <a:rPr lang="de-DE" dirty="0"/>
              <a:t>zeitweise in Präsenz</a:t>
            </a:r>
          </a:p>
          <a:p>
            <a:pPr lvl="1"/>
            <a:r>
              <a:rPr lang="de-DE" dirty="0"/>
              <a:t>seit Dezember 2020 überwiegend als Live-Videokonferenz über </a:t>
            </a:r>
            <a:r>
              <a:rPr lang="de-DE" dirty="0" err="1"/>
              <a:t>BigBlueButton</a:t>
            </a:r>
            <a:endParaRPr lang="de-DE" dirty="0"/>
          </a:p>
          <a:p>
            <a:r>
              <a:rPr lang="de-DE" dirty="0"/>
              <a:t>curriculare Praktika eingeschränkt möglich</a:t>
            </a:r>
          </a:p>
          <a:p>
            <a:pPr lvl="1"/>
            <a:r>
              <a:rPr lang="de-DE" dirty="0"/>
              <a:t>einiges, statt auf Station, im DELH</a:t>
            </a:r>
          </a:p>
          <a:p>
            <a:pPr lvl="1"/>
            <a:r>
              <a:rPr lang="de-DE" dirty="0"/>
              <a:t>im </a:t>
            </a:r>
            <a:r>
              <a:rPr lang="de-DE" dirty="0" err="1"/>
              <a:t>SoSe</a:t>
            </a:r>
            <a:r>
              <a:rPr lang="de-DE" dirty="0"/>
              <a:t> teilweise ersetzt durch Telepräsenz-Roboter </a:t>
            </a:r>
          </a:p>
        </p:txBody>
      </p:sp>
    </p:spTree>
    <p:extLst>
      <p:ext uri="{BB962C8B-B14F-4D97-AF65-F5344CB8AC3E}">
        <p14:creationId xmlns:p14="http://schemas.microsoft.com/office/powerpoint/2010/main" val="87079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5D65F6-DA4A-674C-BF1E-51A2789CD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war gut?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70C203-1315-9640-9427-AAC5D54DD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Vorlesungen als </a:t>
            </a:r>
            <a:r>
              <a:rPr lang="de-DE" dirty="0" err="1"/>
              <a:t>OpenCast</a:t>
            </a:r>
            <a:r>
              <a:rPr lang="de-DE" dirty="0"/>
              <a:t>, Vorlesungen als Dialog*, Vorlesungen live als Videokonferenz</a:t>
            </a:r>
          </a:p>
          <a:p>
            <a:r>
              <a:rPr lang="de-DE" dirty="0"/>
              <a:t>Ersatzformate im DELH, besonders Angehörigengespräch als Telefonformat</a:t>
            </a:r>
          </a:p>
          <a:p>
            <a:r>
              <a:rPr lang="de-DE" dirty="0" err="1"/>
              <a:t>UaP</a:t>
            </a:r>
            <a:r>
              <a:rPr lang="de-DE" dirty="0"/>
              <a:t> mit Telepräsenzrobotik</a:t>
            </a:r>
          </a:p>
          <a:p>
            <a:r>
              <a:rPr lang="de-DE" dirty="0"/>
              <a:t>neue Lernformate der Sozialmedizin</a:t>
            </a:r>
          </a:p>
          <a:p>
            <a:r>
              <a:rPr lang="de-DE" dirty="0"/>
              <a:t>Online-OSCE-Vorbereitung</a:t>
            </a:r>
          </a:p>
          <a:p>
            <a:r>
              <a:rPr lang="de-DE" dirty="0"/>
              <a:t>im begründeten Bedarfsfall individuelle Lösungen </a:t>
            </a:r>
          </a:p>
          <a:p>
            <a:r>
              <a:rPr lang="de-DE" dirty="0"/>
              <a:t>allgemein hohe Bereitschaft, auch ungewöhnliche Wege zu gehen und ein verzögerungsfreies Studium sicherstellen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660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354E4A1-6024-4D18-89EA-EB7EF53D3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FA0B0F3-4BE3-414F-BF92-563F722B1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56" y="0"/>
            <a:ext cx="12186844" cy="2128964"/>
          </a:xfrm>
          <a:custGeom>
            <a:avLst/>
            <a:gdLst>
              <a:gd name="connsiteX0" fmla="*/ 0 w 12186844"/>
              <a:gd name="connsiteY0" fmla="*/ 0 h 2128964"/>
              <a:gd name="connsiteX1" fmla="*/ 12186844 w 12186844"/>
              <a:gd name="connsiteY1" fmla="*/ 0 h 2128964"/>
              <a:gd name="connsiteX2" fmla="*/ 12186844 w 12186844"/>
              <a:gd name="connsiteY2" fmla="*/ 2128964 h 2128964"/>
              <a:gd name="connsiteX3" fmla="*/ 2247277 w 12186844"/>
              <a:gd name="connsiteY3" fmla="*/ 2128964 h 2128964"/>
              <a:gd name="connsiteX4" fmla="*/ 2326545 w 12186844"/>
              <a:gd name="connsiteY4" fmla="*/ 2125211 h 2128964"/>
              <a:gd name="connsiteX5" fmla="*/ 2191729 w 12186844"/>
              <a:gd name="connsiteY5" fmla="*/ 2118828 h 2128964"/>
              <a:gd name="connsiteX6" fmla="*/ 66975 w 12186844"/>
              <a:gd name="connsiteY6" fmla="*/ 349781 h 2128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6844" h="2128964">
                <a:moveTo>
                  <a:pt x="0" y="0"/>
                </a:moveTo>
                <a:lnTo>
                  <a:pt x="12186844" y="0"/>
                </a:lnTo>
                <a:lnTo>
                  <a:pt x="12186844" y="2128964"/>
                </a:lnTo>
                <a:lnTo>
                  <a:pt x="2247277" y="2128964"/>
                </a:lnTo>
                <a:lnTo>
                  <a:pt x="2326545" y="2125211"/>
                </a:lnTo>
                <a:lnTo>
                  <a:pt x="2191729" y="2118828"/>
                </a:lnTo>
                <a:cubicBezTo>
                  <a:pt x="1174891" y="2022044"/>
                  <a:pt x="338983" y="1304706"/>
                  <a:pt x="66975" y="3497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B544EC4-1768-4207-B2BF-E806799528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33672" y="0"/>
            <a:ext cx="2353172" cy="2431959"/>
          </a:xfrm>
          <a:custGeom>
            <a:avLst/>
            <a:gdLst>
              <a:gd name="connsiteX0" fmla="*/ 0 w 2353172"/>
              <a:gd name="connsiteY0" fmla="*/ 0 h 2431959"/>
              <a:gd name="connsiteX1" fmla="*/ 2353172 w 2353172"/>
              <a:gd name="connsiteY1" fmla="*/ 0 h 2431959"/>
              <a:gd name="connsiteX2" fmla="*/ 2353172 w 2353172"/>
              <a:gd name="connsiteY2" fmla="*/ 2431959 h 2431959"/>
              <a:gd name="connsiteX3" fmla="*/ 2352312 w 2353172"/>
              <a:gd name="connsiteY3" fmla="*/ 2431959 h 2431959"/>
              <a:gd name="connsiteX4" fmla="*/ 2340504 w 2353172"/>
              <a:gd name="connsiteY4" fmla="*/ 2198113 h 2431959"/>
              <a:gd name="connsiteX5" fmla="*/ 134816 w 2353172"/>
              <a:gd name="connsiteY5" fmla="*/ 6383 h 243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3172" h="2431959">
                <a:moveTo>
                  <a:pt x="0" y="0"/>
                </a:moveTo>
                <a:lnTo>
                  <a:pt x="2353172" y="0"/>
                </a:lnTo>
                <a:lnTo>
                  <a:pt x="2353172" y="2431959"/>
                </a:lnTo>
                <a:lnTo>
                  <a:pt x="2352312" y="2431959"/>
                </a:lnTo>
                <a:lnTo>
                  <a:pt x="2340504" y="2198113"/>
                </a:lnTo>
                <a:cubicBezTo>
                  <a:pt x="2222700" y="1038123"/>
                  <a:pt x="1296917" y="116993"/>
                  <a:pt x="134816" y="6383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AF4EAD8-8BAA-A843-9106-99F9E70B3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84497"/>
            <a:ext cx="9753600" cy="1239528"/>
          </a:xfrm>
        </p:spPr>
        <p:txBody>
          <a:bodyPr>
            <a:normAutofit/>
          </a:bodyPr>
          <a:lstStyle/>
          <a:p>
            <a:r>
              <a:rPr lang="de-DE">
                <a:solidFill>
                  <a:srgbClr val="FFFFFF"/>
                </a:solidFill>
              </a:rPr>
              <a:t>Was geht besser?</a:t>
            </a: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0E2157-43DE-7949-ACC8-9A016E07B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2790825"/>
            <a:ext cx="10134600" cy="3386137"/>
          </a:xfrm>
        </p:spPr>
        <p:txBody>
          <a:bodyPr>
            <a:normAutofit/>
          </a:bodyPr>
          <a:lstStyle/>
          <a:p>
            <a:r>
              <a:rPr lang="de-DE" dirty="0"/>
              <a:t>Anpassung von Konzept und didaktischen Methoden an digitale Lehrformate</a:t>
            </a:r>
          </a:p>
          <a:p>
            <a:pPr lvl="1"/>
            <a:r>
              <a:rPr lang="de-DE" dirty="0"/>
              <a:t>neue Lehrformate, statt „1:1-Digitalisierung“</a:t>
            </a:r>
          </a:p>
          <a:p>
            <a:pPr lvl="1"/>
            <a:r>
              <a:rPr lang="de-DE" dirty="0"/>
              <a:t>Kompetenz seitens Lehrenden und Studierenden nicht immer gegeben, definitiv Unterstützungsbedarf von didaktischer Seite</a:t>
            </a:r>
          </a:p>
          <a:p>
            <a:pPr lvl="1"/>
            <a:r>
              <a:rPr lang="de-DE" dirty="0"/>
              <a:t>Möglichkeiten und Nutzung von interaktiven Tools</a:t>
            </a:r>
          </a:p>
          <a:p>
            <a:pPr lvl="1"/>
            <a:r>
              <a:rPr lang="de-DE" dirty="0"/>
              <a:t>bessere Interaktion mit </a:t>
            </a:r>
            <a:r>
              <a:rPr lang="de-DE" dirty="0" err="1"/>
              <a:t>StudIP</a:t>
            </a:r>
            <a:r>
              <a:rPr lang="de-DE" dirty="0"/>
              <a:t> (Einbinden der anderen Plattformen, Ordnerstruktur, Nutzung der vorhandenen Kommunikationsplattformen </a:t>
            </a:r>
            <a:r>
              <a:rPr lang="de-DE"/>
              <a:t>und Tools)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9229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F74EBBD-8E06-4E83-B0A2-75BB23875F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0CCE1B-689A-4430-B79E-977B226F31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267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DDC33EC-086D-4551-A7B9-520718C13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091741" y="3249454"/>
            <a:ext cx="2353172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E6E1EF9-BCA8-4087-A0A6-3B1D576DE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083790" y="3249455"/>
            <a:ext cx="2353172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8F8A6C9-4295-B84C-9527-B4BA155F2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685799"/>
            <a:ext cx="3075296" cy="4572001"/>
          </a:xfrm>
        </p:spPr>
        <p:txBody>
          <a:bodyPr anchor="t">
            <a:normAutofit/>
          </a:bodyPr>
          <a:lstStyle/>
          <a:p>
            <a:r>
              <a:rPr lang="de-DE" dirty="0">
                <a:solidFill>
                  <a:srgbClr val="FFFFFF"/>
                </a:solidFill>
              </a:rPr>
              <a:t>Was wünschen wir uns für die Zukunft?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0D92971-1110-4349-9A76-E6EDB7C73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685800"/>
            <a:ext cx="6096000" cy="5491163"/>
          </a:xfrm>
        </p:spPr>
        <p:txBody>
          <a:bodyPr>
            <a:normAutofit/>
          </a:bodyPr>
          <a:lstStyle/>
          <a:p>
            <a:r>
              <a:rPr lang="de-DE" dirty="0"/>
              <a:t>weiterhin Mut für innovative Lehrformate, die nah am späteren Berufsalltag sind </a:t>
            </a:r>
          </a:p>
          <a:p>
            <a:r>
              <a:rPr lang="de-DE" dirty="0"/>
              <a:t>digitale Lehrformate als Ergänzung zu Präsenz, v.a. digitalisierte oder live-Videokonferenz-Vorlesungen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0188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A08E557-10DB-421A-876E-1AE58F8E0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41AE795-BA91-4D24-B45B-CA539A5582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A83FC4-8A89-41FD-BA54-8366B8858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199AC0-A40F-488D-A09F-9D261CE19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3FA6BAD-3D4C-4041-8990-1843C1A29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22600" y="1"/>
            <a:ext cx="3469774" cy="6858000"/>
          </a:xfrm>
          <a:prstGeom prst="rect">
            <a:avLst/>
          </a:prstGeom>
          <a:solidFill>
            <a:schemeClr val="accent2">
              <a:lumMod val="60000"/>
              <a:lumOff val="40000"/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0C8C773-3A73-476B-9104-33B88EFC07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045211" y="-1788490"/>
            <a:ext cx="3354778" cy="6934200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0A9E331-4818-43B4-8F65-A26DCA8F7E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045211" y="1712290"/>
            <a:ext cx="3354778" cy="6934200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2F85A4F-DE9C-434B-8F03-4354832D5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600201"/>
            <a:ext cx="6705600" cy="3657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 err="1">
                <a:solidFill>
                  <a:srgbClr val="FFFFFF"/>
                </a:solidFill>
              </a:rPr>
              <a:t>Vielen</a:t>
            </a:r>
            <a:r>
              <a:rPr lang="en-US" sz="5400" dirty="0">
                <a:solidFill>
                  <a:srgbClr val="FFFFFF"/>
                </a:solidFill>
              </a:rPr>
              <a:t> Dank </a:t>
            </a:r>
            <a:r>
              <a:rPr lang="en-US" sz="5400" dirty="0" err="1">
                <a:solidFill>
                  <a:srgbClr val="FFFFFF"/>
                </a:solidFill>
              </a:rPr>
              <a:t>für</a:t>
            </a:r>
            <a:r>
              <a:rPr lang="en-US" sz="5400" dirty="0">
                <a:solidFill>
                  <a:srgbClr val="FFFFFF"/>
                </a:solidFill>
              </a:rPr>
              <a:t> die </a:t>
            </a:r>
            <a:r>
              <a:rPr lang="en-US" sz="5400" dirty="0" err="1">
                <a:solidFill>
                  <a:srgbClr val="FFFFFF"/>
                </a:solidFill>
              </a:rPr>
              <a:t>Aufmerksamkeit</a:t>
            </a:r>
            <a:r>
              <a:rPr lang="en-US" sz="5400" dirty="0">
                <a:solidFill>
                  <a:srgbClr val="FFFFFF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6250148"/>
      </p:ext>
    </p:extLst>
  </p:cSld>
  <p:clrMapOvr>
    <a:masterClrMapping/>
  </p:clrMapOvr>
</p:sld>
</file>

<file path=ppt/theme/theme1.xml><?xml version="1.0" encoding="utf-8"?>
<a:theme xmlns:a="http://schemas.openxmlformats.org/drawingml/2006/main" name="ModOverlayVTI">
  <a:themeElements>
    <a:clrScheme name="AnalogousFromRegularSeedRightStep">
      <a:dk1>
        <a:srgbClr val="000000"/>
      </a:dk1>
      <a:lt1>
        <a:srgbClr val="FFFFFF"/>
      </a:lt1>
      <a:dk2>
        <a:srgbClr val="3A3521"/>
      </a:dk2>
      <a:lt2>
        <a:srgbClr val="E2E8E4"/>
      </a:lt2>
      <a:accent1>
        <a:srgbClr val="C8489E"/>
      </a:accent1>
      <a:accent2>
        <a:srgbClr val="B63657"/>
      </a:accent2>
      <a:accent3>
        <a:srgbClr val="C85C48"/>
      </a:accent3>
      <a:accent4>
        <a:srgbClr val="B68036"/>
      </a:accent4>
      <a:accent5>
        <a:srgbClr val="A9A83C"/>
      </a:accent5>
      <a:accent6>
        <a:srgbClr val="7EB234"/>
      </a:accent6>
      <a:hlink>
        <a:srgbClr val="319451"/>
      </a:hlink>
      <a:folHlink>
        <a:srgbClr val="7F7F7F"/>
      </a:folHlink>
    </a:clrScheme>
    <a:fontScheme name="Elephant Arial Nova Light">
      <a:majorFont>
        <a:latin typeface="Elephant"/>
        <a:ea typeface=""/>
        <a:cs typeface=""/>
      </a:majorFont>
      <a:minorFont>
        <a:latin typeface="Arial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OverlayVTI" id="{85202D65-63D3-4793-A090-FA8DF18DC0BE}" vid="{91924FCD-E846-48AE-B233-F25A78D18B8D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352</Words>
  <Application>Microsoft Macintosh PowerPoint</Application>
  <PresentationFormat>Breitbild</PresentationFormat>
  <Paragraphs>44</Paragraphs>
  <Slides>6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Elephant</vt:lpstr>
      <vt:lpstr>Arial</vt:lpstr>
      <vt:lpstr>Arial Nova Light</vt:lpstr>
      <vt:lpstr>Calibri</vt:lpstr>
      <vt:lpstr>ModOverlayVTI</vt:lpstr>
      <vt:lpstr>Digital und hybrid studieren</vt:lpstr>
      <vt:lpstr>Der normale Uni-Alltag der letzten 2 Semester</vt:lpstr>
      <vt:lpstr>Was war gut?</vt:lpstr>
      <vt:lpstr>Was geht besser?</vt:lpstr>
      <vt:lpstr>Was wünschen wir uns für die Zukunft?</vt:lpstr>
      <vt:lpstr>Vielen Dank für die Aufmerksamkeit!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und hybrid studieren</dc:title>
  <dc:creator>Luisa Imhof</dc:creator>
  <cp:lastModifiedBy>Luisa Imhof</cp:lastModifiedBy>
  <cp:revision>4</cp:revision>
  <dcterms:created xsi:type="dcterms:W3CDTF">2021-02-17T08:03:55Z</dcterms:created>
  <dcterms:modified xsi:type="dcterms:W3CDTF">2021-02-28T10:39:20Z</dcterms:modified>
</cp:coreProperties>
</file>