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6"/>
  </p:notesMasterIdLst>
  <p:sldIdLst>
    <p:sldId id="256" r:id="rId2"/>
    <p:sldId id="307" r:id="rId3"/>
    <p:sldId id="258" r:id="rId4"/>
    <p:sldId id="259" r:id="rId5"/>
    <p:sldId id="260" r:id="rId6"/>
    <p:sldId id="261" r:id="rId7"/>
    <p:sldId id="332" r:id="rId8"/>
    <p:sldId id="262" r:id="rId9"/>
    <p:sldId id="263" r:id="rId10"/>
    <p:sldId id="264" r:id="rId11"/>
    <p:sldId id="267" r:id="rId12"/>
    <p:sldId id="268" r:id="rId13"/>
    <p:sldId id="269" r:id="rId14"/>
    <p:sldId id="266" r:id="rId15"/>
    <p:sldId id="265" r:id="rId16"/>
    <p:sldId id="333" r:id="rId17"/>
    <p:sldId id="270" r:id="rId18"/>
    <p:sldId id="271" r:id="rId19"/>
    <p:sldId id="334" r:id="rId20"/>
    <p:sldId id="272" r:id="rId21"/>
    <p:sldId id="308" r:id="rId22"/>
    <p:sldId id="309" r:id="rId23"/>
    <p:sldId id="335" r:id="rId24"/>
    <p:sldId id="279" r:id="rId25"/>
    <p:sldId id="280" r:id="rId26"/>
    <p:sldId id="336" r:id="rId27"/>
    <p:sldId id="281" r:id="rId28"/>
    <p:sldId id="283" r:id="rId29"/>
    <p:sldId id="284" r:id="rId30"/>
    <p:sldId id="282" r:id="rId31"/>
    <p:sldId id="337" r:id="rId32"/>
    <p:sldId id="285" r:id="rId33"/>
    <p:sldId id="310" r:id="rId34"/>
    <p:sldId id="311" r:id="rId35"/>
    <p:sldId id="288" r:id="rId36"/>
    <p:sldId id="338" r:id="rId37"/>
    <p:sldId id="276" r:id="rId38"/>
    <p:sldId id="277" r:id="rId39"/>
    <p:sldId id="278" r:id="rId40"/>
    <p:sldId id="275" r:id="rId41"/>
    <p:sldId id="343" r:id="rId42"/>
    <p:sldId id="344" r:id="rId43"/>
    <p:sldId id="345" r:id="rId44"/>
    <p:sldId id="290" r:id="rId45"/>
    <p:sldId id="313" r:id="rId46"/>
    <p:sldId id="312" r:id="rId47"/>
    <p:sldId id="293" r:id="rId48"/>
    <p:sldId id="294" r:id="rId49"/>
    <p:sldId id="295" r:id="rId50"/>
    <p:sldId id="339" r:id="rId51"/>
    <p:sldId id="317" r:id="rId52"/>
    <p:sldId id="316" r:id="rId53"/>
    <p:sldId id="340" r:id="rId54"/>
    <p:sldId id="296" r:id="rId55"/>
    <p:sldId id="327" r:id="rId56"/>
    <p:sldId id="318" r:id="rId57"/>
    <p:sldId id="319" r:id="rId58"/>
    <p:sldId id="320" r:id="rId59"/>
    <p:sldId id="321" r:id="rId60"/>
    <p:sldId id="322" r:id="rId61"/>
    <p:sldId id="323" r:id="rId62"/>
    <p:sldId id="324" r:id="rId63"/>
    <p:sldId id="341" r:id="rId64"/>
    <p:sldId id="326" r:id="rId65"/>
    <p:sldId id="325" r:id="rId66"/>
    <p:sldId id="329" r:id="rId67"/>
    <p:sldId id="330" r:id="rId68"/>
    <p:sldId id="331" r:id="rId69"/>
    <p:sldId id="328" r:id="rId70"/>
    <p:sldId id="342" r:id="rId71"/>
    <p:sldId id="305" r:id="rId72"/>
    <p:sldId id="297" r:id="rId73"/>
    <p:sldId id="347" r:id="rId74"/>
    <p:sldId id="298" r:id="rId7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CCD8CB"/>
          </a:solidFill>
        </a:fill>
      </a:tcStyle>
    </a:wholeTbl>
    <a:band2H>
      <a:tcTxStyle/>
      <a:tcStyle>
        <a:tcBdr/>
        <a:fill>
          <a:solidFill>
            <a:srgbClr val="E7ECE7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381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381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E7CBCA"/>
          </a:solidFill>
        </a:fill>
      </a:tcStyle>
    </a:wholeTbl>
    <a:band2H>
      <a:tcTxStyle/>
      <a:tcStyle>
        <a:tcBdr/>
        <a:fill>
          <a:solidFill>
            <a:srgbClr val="F3E7E7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381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381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DDCDDA"/>
          </a:solidFill>
        </a:fill>
      </a:tcStyle>
    </a:wholeTbl>
    <a:band2H>
      <a:tcTxStyle/>
      <a:tcStyle>
        <a:tcBdr/>
        <a:fill>
          <a:solidFill>
            <a:srgbClr val="EFE7ED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381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381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FFE8CA"/>
          </a:solidFill>
        </a:fill>
      </a:tcStyle>
    </a:wholeTbl>
    <a:band2H>
      <a:tcTxStyle/>
      <a:tcStyle>
        <a:tcBdr/>
        <a:fill>
          <a:solidFill>
            <a:srgbClr val="FFF4E6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381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381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5F5F5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5F5F5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38100" cap="flat">
              <a:solidFill>
                <a:srgbClr val="F5F5F5"/>
              </a:solidFill>
              <a:prstDash val="solid"/>
              <a:round/>
            </a:ln>
          </a:top>
          <a:bottom>
            <a:ln w="127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5F5F5"/>
        </a:fontRef>
        <a:srgbClr val="F5F5F5"/>
      </a:tcTxStyle>
      <a:tcStyle>
        <a:tcBdr>
          <a:left>
            <a:ln w="12700" cap="flat">
              <a:solidFill>
                <a:srgbClr val="F5F5F5"/>
              </a:solidFill>
              <a:prstDash val="solid"/>
              <a:round/>
            </a:ln>
          </a:left>
          <a:right>
            <a:ln w="12700" cap="flat">
              <a:solidFill>
                <a:srgbClr val="F5F5F5"/>
              </a:solidFill>
              <a:prstDash val="solid"/>
              <a:round/>
            </a:ln>
          </a:right>
          <a:top>
            <a:ln w="12700" cap="flat">
              <a:solidFill>
                <a:srgbClr val="F5F5F5"/>
              </a:solidFill>
              <a:prstDash val="solid"/>
              <a:round/>
            </a:ln>
          </a:top>
          <a:bottom>
            <a:ln w="38100" cap="flat">
              <a:solidFill>
                <a:srgbClr val="F5F5F5"/>
              </a:solidFill>
              <a:prstDash val="solid"/>
              <a:round/>
            </a:ln>
          </a:bottom>
          <a:insideH>
            <a:ln w="12700" cap="flat">
              <a:solidFill>
                <a:srgbClr val="F5F5F5"/>
              </a:solidFill>
              <a:prstDash val="solid"/>
              <a:round/>
            </a:ln>
          </a:insideH>
          <a:insideV>
            <a:ln w="12700" cap="flat">
              <a:solidFill>
                <a:srgbClr val="F5F5F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image" Target="../media/image6.png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5176800000000004"/>
          <c:y val="1.04555E-2"/>
          <c:w val="0.44323200000000001"/>
          <c:h val="0.97704500000000005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Bachelor</c:v>
                </c:pt>
              </c:strCache>
            </c:strRef>
          </c:tx>
          <c:spPr>
            <a:solidFill>
              <a:srgbClr val="2E578C"/>
            </a:solidFill>
            <a:ln w="19050" cap="flat">
              <a:solidFill>
                <a:srgbClr val="F5F5F5"/>
              </a:solidFill>
              <a:prstDash val="solid"/>
              <a:round/>
            </a:ln>
            <a:effectLst/>
          </c:spPr>
          <c:explosion val="2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3100-4E4D-BD18-688F14E61A03}"/>
              </c:ext>
            </c:extLst>
          </c:dPt>
          <c:dPt>
            <c:idx val="1"/>
            <c:bubble3D val="0"/>
            <c:spPr>
              <a:solidFill>
                <a:srgbClr val="5D9648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100-4E4D-BD18-688F14E61A03}"/>
              </c:ext>
            </c:extLst>
          </c:dPt>
          <c:dPt>
            <c:idx val="2"/>
            <c:bubble3D val="0"/>
            <c:spPr>
              <a:solidFill>
                <a:srgbClr val="E7A13D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100-4E4D-BD18-688F14E61A03}"/>
              </c:ext>
            </c:extLst>
          </c:dPt>
          <c:dPt>
            <c:idx val="3"/>
            <c:bubble3D val="0"/>
            <c:spPr>
              <a:solidFill>
                <a:srgbClr val="BC2D30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100-4E4D-BD18-688F14E61A03}"/>
              </c:ext>
            </c:extLst>
          </c:dPt>
          <c:dPt>
            <c:idx val="4"/>
            <c:bubble3D val="0"/>
            <c:spPr>
              <a:solidFill>
                <a:srgbClr val="6F3D79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3100-4E4D-BD18-688F14E61A03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1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100-4E4D-BD18-688F14E61A03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1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3100-4E4D-BD18-688F14E61A03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1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3100-4E4D-BD18-688F14E61A03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1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3100-4E4D-BD18-688F14E61A03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1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3100-4E4D-BD18-688F14E61A03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0" i="0" u="none" strike="noStrike">
                    <a:solidFill>
                      <a:srgbClr val="404040"/>
                    </a:solidFill>
                    <a:latin typeface="Helvetica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>
                  <a:solidFill>
                    <a:srgbClr val="A6A6A6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Bachelor</c:v>
                </c:pt>
                <c:pt idx="1">
                  <c:v>Master</c:v>
                </c:pt>
                <c:pt idx="2">
                  <c:v>Staatsexamen</c:v>
                </c:pt>
                <c:pt idx="3">
                  <c:v>Kirchliches Examen</c:v>
                </c:pt>
                <c:pt idx="4">
                  <c:v>Promotion (0,1)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39.200000000000003</c:v>
                </c:pt>
                <c:pt idx="1">
                  <c:v>14.4</c:v>
                </c:pt>
                <c:pt idx="2">
                  <c:v>45.5</c:v>
                </c:pt>
                <c:pt idx="3">
                  <c:v>0.8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100-4E4D-BD18-688F14E61A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"/>
          <c:y val="0"/>
          <c:w val="0.40987699999999999"/>
          <c:h val="0.42313699999999999"/>
        </c:manualLayout>
      </c:layout>
      <c:overlay val="1"/>
      <c:spPr>
        <a:solidFill>
          <a:srgbClr val="FFFFFF">
            <a:alpha val="50000"/>
          </a:srgbClr>
        </a:solidFill>
        <a:ln w="12700" cap="flat">
          <a:noFill/>
          <a:miter lim="400000"/>
        </a:ln>
        <a:effectLst/>
      </c:spPr>
      <c:txPr>
        <a:bodyPr rot="0"/>
        <a:lstStyle/>
        <a:p>
          <a:pPr>
            <a:defRPr sz="27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blipFill rotWithShape="1">
      <a:blip xmlns:r="http://schemas.openxmlformats.org/officeDocument/2006/relationships" r:embed="rId1"/>
      <a:srcRect/>
      <a:tile tx="0" ty="0" sx="100000" sy="100000" flip="none" algn="tl"/>
    </a:blipFill>
    <a:ln w="12700" cap="flat">
      <a:solidFill>
        <a:srgbClr val="D9D9D9"/>
      </a:solidFill>
      <a:prstDash val="solid"/>
      <a:round/>
    </a:ln>
    <a:effectLst/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5173400000000001"/>
          <c:y val="6.6051799999999994E-2"/>
          <c:w val="0.83486800000000005"/>
          <c:h val="0.834380000000000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einer</c:v>
                </c:pt>
                <c:pt idx="1">
                  <c:v>keiner</c:v>
                </c:pt>
                <c:pt idx="2">
                  <c:v>zwei </c:v>
                </c:pt>
                <c:pt idx="3">
                  <c:v>mehr als drei</c:v>
                </c:pt>
                <c:pt idx="4">
                  <c:v>drei 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37.6</c:v>
                </c:pt>
                <c:pt idx="1">
                  <c:v>28.9</c:v>
                </c:pt>
                <c:pt idx="2">
                  <c:v>20.8</c:v>
                </c:pt>
                <c:pt idx="3">
                  <c:v>7.6</c:v>
                </c:pt>
                <c:pt idx="4">
                  <c:v>5.0999999999999996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8B-4B97-BDC0-407D1988B2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55605499999999997"/>
          <c:h val="0.6944090000000000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rgbClr val="92D050"/>
            </a:solidFill>
            <a:ln w="19050" cap="flat">
              <a:solidFill>
                <a:srgbClr val="F5F5F5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1C1A-49D9-BC88-B067D9C102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1A-49D9-BC88-B067D9C10220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1C1A-49D9-BC88-B067D9C102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1C1A-49D9-BC88-B067D9C10220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40404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C1A-49D9-BC88-B067D9C10220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40404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C1A-49D9-BC88-B067D9C10220}"/>
                </c:ext>
              </c:extLst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40404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C1A-49D9-BC88-B067D9C10220}"/>
                </c:ext>
              </c:extLst>
            </c:dLbl>
            <c:dLbl>
              <c:idx val="3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40404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1C1A-49D9-BC88-B067D9C10220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404040"/>
                    </a:solidFill>
                    <a:latin typeface="Calibri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>
                  <a:solidFill>
                    <a:srgbClr val="A6A6A6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ja alle, die ich ohnehin in diesem Semester realisieren wollte/ muss</c:v>
                </c:pt>
                <c:pt idx="1">
                  <c:v>nein, es gibt auch Präsenzprüfungen</c:v>
                </c:pt>
                <c:pt idx="2">
                  <c:v>nein, es gibt ausschließlich Präsenzprüfungen</c:v>
                </c:pt>
                <c:pt idx="3">
                  <c:v>nein, es gibt auch alternative Prüfungsleistungen (Hausarbeit etc.)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32.200000000000003</c:v>
                </c:pt>
                <c:pt idx="1">
                  <c:v>32.1</c:v>
                </c:pt>
                <c:pt idx="2">
                  <c:v>18.3</c:v>
                </c:pt>
                <c:pt idx="3">
                  <c:v>26.3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C1A-49D9-BC88-B067D9C102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13165103742426895"/>
          <c:y val="0.72873136111202996"/>
          <c:w val="0.86834900000000004"/>
          <c:h val="0.1989183288677185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595959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6865068930925917"/>
          <c:y val="2.6142200000000001E-2"/>
          <c:w val="0.72506633979181501"/>
          <c:h val="0.926560999999999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Sheet1!$B$1:$I$1</c:f>
              <c:strCache>
                <c:ptCount val="8"/>
                <c:pt idx="0">
                  <c:v>eine</c:v>
                </c:pt>
                <c:pt idx="1">
                  <c:v>zwei</c:v>
                </c:pt>
                <c:pt idx="2">
                  <c:v>drei</c:v>
                </c:pt>
                <c:pt idx="3">
                  <c:v>vier</c:v>
                </c:pt>
                <c:pt idx="4">
                  <c:v>keine</c:v>
                </c:pt>
                <c:pt idx="5">
                  <c:v>fünf</c:v>
                </c:pt>
                <c:pt idx="6">
                  <c:v>mehr als sechs</c:v>
                </c:pt>
                <c:pt idx="7">
                  <c:v>sechs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22</c:v>
                </c:pt>
                <c:pt idx="1">
                  <c:v>18.3</c:v>
                </c:pt>
                <c:pt idx="2">
                  <c:v>14.7</c:v>
                </c:pt>
                <c:pt idx="3">
                  <c:v>12</c:v>
                </c:pt>
                <c:pt idx="4">
                  <c:v>11.3</c:v>
                </c:pt>
                <c:pt idx="5">
                  <c:v>8.1999999999999993</c:v>
                </c:pt>
                <c:pt idx="6">
                  <c:v>7.6</c:v>
                </c:pt>
                <c:pt idx="7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84-4C8E-B968-EEFE44DCA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5.5"/>
        <c:minorUnit val="2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1937740644883757E-2"/>
          <c:y val="7.4802023730938152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D320-476B-95A0-C8099FBBA7AA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D320-476B-95A0-C8099FBBA7AA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D320-476B-95A0-C8099FBBA7AA}"/>
              </c:ext>
            </c:extLst>
          </c:dPt>
          <c:cat>
            <c:strRef>
              <c:f>Sheet1!$B$1:$D$1</c:f>
              <c:strCache>
                <c:ptCount val="3"/>
                <c:pt idx="0">
                  <c:v>gut 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51.2</c:v>
                </c:pt>
                <c:pt idx="1">
                  <c:v>31.8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20-476B-95A0-C8099FBBA7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7199999999999E-2"/>
          <c:y val="7.2636999999999993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0-07A7-4476-B221-3413FCD0488A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07A7-4476-B221-3413FCD0488A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07A7-4476-B221-3413FCD0488A}"/>
              </c:ext>
            </c:extLst>
          </c:dPt>
          <c:cat>
            <c:strRef>
              <c:f>Sheet1!$B$1:$D$1</c:f>
              <c:strCache>
                <c:ptCount val="3"/>
                <c:pt idx="0">
                  <c:v>1 hoch / 2 stark </c:v>
                </c:pt>
                <c:pt idx="1">
                  <c:v>1 mittel / 2 gleich</c:v>
                </c:pt>
                <c:pt idx="2">
                  <c:v>1 schlecht / 2 gar nicht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54.6</c:v>
                </c:pt>
                <c:pt idx="1">
                  <c:v>26.1</c:v>
                </c:pt>
                <c:pt idx="2">
                  <c:v>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DE-436F-A3A3-6EBFAFE1397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07A7-4476-B221-3413FCD0488A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07A7-4476-B221-3413FCD0488A}"/>
              </c:ext>
            </c:extLst>
          </c:dPt>
          <c:cat>
            <c:strRef>
              <c:f>Sheet1!$B$1:$D$1</c:f>
              <c:strCache>
                <c:ptCount val="3"/>
                <c:pt idx="0">
                  <c:v>1 hoch / 2 stark </c:v>
                </c:pt>
                <c:pt idx="1">
                  <c:v>1 mittel / 2 gleich</c:v>
                </c:pt>
                <c:pt idx="2">
                  <c:v>1 schlecht / 2 gar nicht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49</c:v>
                </c:pt>
                <c:pt idx="1">
                  <c:v>26.3</c:v>
                </c:pt>
                <c:pt idx="2">
                  <c:v>24.8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DE-436F-A3A3-6EBFAFE139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7199999999999E-2"/>
          <c:y val="7.2636999999999993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0-EDF3-4B05-9664-9B2F6726F04C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F3-4B05-9664-9B2F6726F04C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F3-4B05-9664-9B2F6726F04C}"/>
              </c:ext>
            </c:extLst>
          </c:dPt>
          <c:cat>
            <c:strRef>
              <c:f>Sheet1!$B$1:$D$1</c:f>
              <c:strCache>
                <c:ptCount val="3"/>
                <c:pt idx="0">
                  <c:v>1 hoch / 2 stark</c:v>
                </c:pt>
                <c:pt idx="1">
                  <c:v>1 mittel / 2 gleich</c:v>
                </c:pt>
                <c:pt idx="2">
                  <c:v>1 schlecht / 2 gar nicht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70.7</c:v>
                </c:pt>
                <c:pt idx="1">
                  <c:v>18.8</c:v>
                </c:pt>
                <c:pt idx="2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31-44E6-B239-3225570C781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EDF3-4B05-9664-9B2F6726F04C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EDF3-4B05-9664-9B2F6726F04C}"/>
              </c:ext>
            </c:extLst>
          </c:dPt>
          <c:cat>
            <c:strRef>
              <c:f>Sheet1!$B$1:$D$1</c:f>
              <c:strCache>
                <c:ptCount val="3"/>
                <c:pt idx="0">
                  <c:v>1 hoch / 2 stark</c:v>
                </c:pt>
                <c:pt idx="1">
                  <c:v>1 mittel / 2 gleich</c:v>
                </c:pt>
                <c:pt idx="2">
                  <c:v>1 schlecht / 2 gar nicht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43.8</c:v>
                </c:pt>
                <c:pt idx="1">
                  <c:v>28.6</c:v>
                </c:pt>
                <c:pt idx="2">
                  <c:v>27.5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31-44E6-B239-3225570C7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5600000000002E-2"/>
          <c:y val="7.2636999999999993E-2"/>
          <c:w val="0.96613400000000005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B7CE-455B-8855-0A3B6A89957B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B7CE-455B-8855-0A3B6A89957B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B7CE-455B-8855-0A3B6A89957B}"/>
              </c:ext>
            </c:extLst>
          </c:dPt>
          <c:cat>
            <c:strRef>
              <c:f>Sheet1!$B$1:$D$1</c:f>
              <c:strCache>
                <c:ptCount val="3"/>
                <c:pt idx="0">
                  <c:v>1 trifft zu 2</c:v>
                </c:pt>
                <c:pt idx="1">
                  <c:v>1 teils/teils 2</c:v>
                </c:pt>
                <c:pt idx="2">
                  <c:v>1 trifft nicht zu 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79.900000000000006</c:v>
                </c:pt>
                <c:pt idx="1">
                  <c:v>8.4</c:v>
                </c:pt>
                <c:pt idx="2">
                  <c:v>11.7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CE-455B-8855-0A3B6A89957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B7CE-455B-8855-0A3B6A89957B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B7CE-455B-8855-0A3B6A89957B}"/>
              </c:ext>
            </c:extLst>
          </c:dPt>
          <c:cat>
            <c:strRef>
              <c:f>Sheet1!$B$1:$D$1</c:f>
              <c:strCache>
                <c:ptCount val="3"/>
                <c:pt idx="0">
                  <c:v>1 trifft zu 2</c:v>
                </c:pt>
                <c:pt idx="1">
                  <c:v>1 teils/teils 2</c:v>
                </c:pt>
                <c:pt idx="2">
                  <c:v>1 trifft nicht zu 2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77.8</c:v>
                </c:pt>
                <c:pt idx="1">
                  <c:v>11.4</c:v>
                </c:pt>
                <c:pt idx="2">
                  <c:v>10.9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CE-455B-8855-0A3B6A899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49954127151088268"/>
          <c:y val="0"/>
          <c:w val="0.4612942514148955"/>
          <c:h val="0.911583940486177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ja 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Ich habe in diesem Semester die Hardware aufgerüstet. (n=3168)</c:v>
                </c:pt>
                <c:pt idx="1">
                  <c:v> Ich habe in diesem Semester die Software aufgerüstet. (n=3154)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21.2</c:v>
                </c:pt>
                <c:pt idx="1">
                  <c:v>29.7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2E-47FA-A8C0-E79376F1634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nein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Ich habe in diesem Semester die Hardware aufgerüstet. (n=3168)</c:v>
                </c:pt>
                <c:pt idx="1">
                  <c:v> Ich habe in diesem Semester die Software aufgerüstet. (n=3154)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78.8</c:v>
                </c:pt>
                <c:pt idx="1">
                  <c:v>70.3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2E-47FA-A8C0-E79376F16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2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5.6833444764780271E-2"/>
          <c:y val="0.86337372945606883"/>
          <c:w val="0.21520549520276974"/>
          <c:h val="0.1354499463122024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580700000000003E-2"/>
          <c:y val="7.2636999999999993E-2"/>
          <c:w val="0.955419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77-47B8-A437-C7D878270BF1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3977-47B8-A437-C7D878270BF1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77-47B8-A437-C7D878270BF1}"/>
              </c:ext>
            </c:extLst>
          </c:dPt>
          <c:cat>
            <c:strRef>
              <c:f>Sheet1!$B$1:$D$1</c:f>
              <c:strCache>
                <c:ptCount val="3"/>
                <c:pt idx="0">
                  <c:v>gut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44.5</c:v>
                </c:pt>
                <c:pt idx="1">
                  <c:v>28.2</c:v>
                </c:pt>
                <c:pt idx="2">
                  <c:v>27.4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77-47B8-A437-C7D878270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1.5"/>
        <c:minorUnit val="5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5600000000002E-2"/>
          <c:y val="7.2636999999999993E-2"/>
          <c:w val="0.96613400000000005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42-4BA6-BEC8-A290D037BFC1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6B42-4BA6-BEC8-A290D037BFC1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42-4BA6-BEC8-A290D037BFC1}"/>
              </c:ext>
            </c:extLst>
          </c:dPt>
          <c:cat>
            <c:strRef>
              <c:f>Sheet1!$B$1:$D$1</c:f>
              <c:strCache>
                <c:ptCount val="3"/>
                <c:pt idx="0">
                  <c:v>trifft zu</c:v>
                </c:pt>
                <c:pt idx="1">
                  <c:v>teils/teils</c:v>
                </c:pt>
                <c:pt idx="2">
                  <c:v>trifft nicht zu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57.4</c:v>
                </c:pt>
                <c:pt idx="1">
                  <c:v>22.9</c:v>
                </c:pt>
                <c:pt idx="2">
                  <c:v>19.8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42-4BA6-BEC8-A290D037B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287200000000001E-2"/>
          <c:y val="3.87558E-2"/>
          <c:w val="0.95571300000000003"/>
          <c:h val="0.861543999999999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Sheet1!$B$1:$T$1</c:f>
              <c:strCache>
                <c:ptCount val="19"/>
                <c:pt idx="0">
                  <c:v>1. FS</c:v>
                </c:pt>
                <c:pt idx="1">
                  <c:v>2. FS</c:v>
                </c:pt>
                <c:pt idx="2">
                  <c:v>3. FS</c:v>
                </c:pt>
                <c:pt idx="3">
                  <c:v>4. FS</c:v>
                </c:pt>
                <c:pt idx="4">
                  <c:v>5. FS</c:v>
                </c:pt>
                <c:pt idx="5">
                  <c:v>6. FS</c:v>
                </c:pt>
                <c:pt idx="6">
                  <c:v>7. FS</c:v>
                </c:pt>
                <c:pt idx="7">
                  <c:v>8. FS</c:v>
                </c:pt>
                <c:pt idx="8">
                  <c:v>9. FS</c:v>
                </c:pt>
                <c:pt idx="9">
                  <c:v>10. FS</c:v>
                </c:pt>
                <c:pt idx="10">
                  <c:v>11. FS</c:v>
                </c:pt>
                <c:pt idx="11">
                  <c:v>12. FS</c:v>
                </c:pt>
                <c:pt idx="12">
                  <c:v>13. FS</c:v>
                </c:pt>
                <c:pt idx="13">
                  <c:v>14. FS</c:v>
                </c:pt>
                <c:pt idx="14">
                  <c:v>15. FS</c:v>
                </c:pt>
                <c:pt idx="15">
                  <c:v>16. FS</c:v>
                </c:pt>
                <c:pt idx="16">
                  <c:v>17. FS</c:v>
                </c:pt>
                <c:pt idx="17">
                  <c:v>18. FS</c:v>
                </c:pt>
                <c:pt idx="18">
                  <c:v>19. oder 
höheres FS</c:v>
                </c:pt>
              </c:strCache>
            </c:strRef>
          </c:cat>
          <c:val>
            <c:numRef>
              <c:f>Sheet1!$B$2:$T$2</c:f>
              <c:numCache>
                <c:formatCode>General</c:formatCode>
                <c:ptCount val="19"/>
                <c:pt idx="0">
                  <c:v>1</c:v>
                </c:pt>
                <c:pt idx="1">
                  <c:v>30.8</c:v>
                </c:pt>
                <c:pt idx="2">
                  <c:v>1.7</c:v>
                </c:pt>
                <c:pt idx="3">
                  <c:v>24.3</c:v>
                </c:pt>
                <c:pt idx="4">
                  <c:v>2.1</c:v>
                </c:pt>
                <c:pt idx="5">
                  <c:v>18.600000000000001</c:v>
                </c:pt>
                <c:pt idx="6">
                  <c:v>1.3</c:v>
                </c:pt>
                <c:pt idx="7">
                  <c:v>10</c:v>
                </c:pt>
                <c:pt idx="8">
                  <c:v>1</c:v>
                </c:pt>
                <c:pt idx="9">
                  <c:v>4.9000000000000004</c:v>
                </c:pt>
                <c:pt idx="10">
                  <c:v>0.9</c:v>
                </c:pt>
                <c:pt idx="11">
                  <c:v>1.4</c:v>
                </c:pt>
                <c:pt idx="12">
                  <c:v>0.2</c:v>
                </c:pt>
                <c:pt idx="13">
                  <c:v>0.7</c:v>
                </c:pt>
                <c:pt idx="14">
                  <c:v>0.3</c:v>
                </c:pt>
                <c:pt idx="15">
                  <c:v>0.3</c:v>
                </c:pt>
                <c:pt idx="16">
                  <c:v>0</c:v>
                </c:pt>
                <c:pt idx="17">
                  <c:v>0.2</c:v>
                </c:pt>
                <c:pt idx="18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FA-4F51-ADF8-104BA02621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5600000000002E-2"/>
          <c:y val="7.2636999999999993E-2"/>
          <c:w val="0.96613400000000005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A9-4DA6-8252-9348A19E8EF3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66A9-4DA6-8252-9348A19E8EF3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66A9-4DA6-8252-9348A19E8EF3}"/>
              </c:ext>
            </c:extLst>
          </c:dPt>
          <c:cat>
            <c:strRef>
              <c:f>Sheet1!$B$1:$D$1</c:f>
              <c:strCache>
                <c:ptCount val="3"/>
                <c:pt idx="0">
                  <c:v>trifft zu</c:v>
                </c:pt>
                <c:pt idx="1">
                  <c:v>teils/teils</c:v>
                </c:pt>
                <c:pt idx="2">
                  <c:v>trifft nicht zu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71.900000000000006</c:v>
                </c:pt>
                <c:pt idx="1">
                  <c:v>15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A9-4DA6-8252-9348A19E8E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5600000000002E-2"/>
          <c:y val="7.2636999999999993E-2"/>
          <c:w val="0.96613400000000005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9B81-4DD6-BE2B-1E1E43AA9AC6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9B81-4DD6-BE2B-1E1E43AA9AC6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9B81-4DD6-BE2B-1E1E43AA9AC6}"/>
              </c:ext>
            </c:extLst>
          </c:dPt>
          <c:cat>
            <c:strRef>
              <c:f>Sheet1!$B$1:$D$1</c:f>
              <c:strCache>
                <c:ptCount val="3"/>
                <c:pt idx="0">
                  <c:v>gut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39.700000000000003</c:v>
                </c:pt>
                <c:pt idx="1">
                  <c:v>26.8</c:v>
                </c:pt>
                <c:pt idx="2">
                  <c:v>33.4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81-4DD6-BE2B-1E1E43AA9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45224900000000001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156F-4391-92C0-F55434437CF8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6F-4391-92C0-F55434437CF8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56F-4391-92C0-F55434437CF8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56F-4391-92C0-F55434437CF8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</c:v>
                </c:pt>
                <c:pt idx="1">
                  <c:v>Nein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13.4</c:v>
                </c:pt>
                <c:pt idx="1">
                  <c:v>86.6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6F-4391-92C0-F55434437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34798299999999999"/>
          <c:y val="0.27353499999999997"/>
          <c:w val="0.65201699999999996"/>
          <c:h val="8.6378499999999997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71133900000000005"/>
          <c:y val="3.9720100000000001E-2"/>
          <c:w val="0.28292200000000001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psychische Beeinträchtigung (z. B. Depression, Essstörung, Angststörung, AD(H)S)</c:v>
                </c:pt>
                <c:pt idx="1">
                  <c:v>länger dauernde/chronische körperliche Erkrankung (z. B. Rheuma, MS, Darmerkrankung, Krebserkrankung, etc.)</c:v>
                </c:pt>
                <c:pt idx="2">
                  <c:v>andere</c:v>
                </c:pt>
                <c:pt idx="3">
                  <c:v>Bewegungsbeeinträchtigung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73.5</c:v>
                </c:pt>
                <c:pt idx="1">
                  <c:v>24.4</c:v>
                </c:pt>
                <c:pt idx="2">
                  <c:v>12.8</c:v>
                </c:pt>
                <c:pt idx="3">
                  <c:v>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9C-41D7-AEEC-AAEF39070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71133900000000005"/>
          <c:y val="3.9720100000000001E-2"/>
          <c:w val="0.28292200000000001"/>
          <c:h val="0.756297354856763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häufiger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... hat/haben Ihre Beeinträchtigung(en) Auswirkungen auf Ihr Studium?</c:v>
                </c:pt>
                <c:pt idx="1">
                  <c:v>länger dauernde/chronische körperliche Erkrankung (z. B. Rheuma, MS, Darmerkrankung, Krebserkrankung, etc.)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61.4</c:v>
                </c:pt>
                <c:pt idx="1">
                  <c:v>12.6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1-46CE-B075-4184CF9CB35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gleich </c:v>
                </c:pt>
              </c:strCache>
            </c:strRef>
          </c:tx>
          <c:spPr>
            <a:solidFill>
              <a:srgbClr val="FFFF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... hat/haben Ihre Beeinträchtigung(en) Auswirkungen auf Ihr Studium?</c:v>
                </c:pt>
                <c:pt idx="1">
                  <c:v>länger dauernde/chronische körperliche Erkrankung (z. B. Rheuma, MS, Darmerkrankung, Krebserkrankung, etc.)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18.2</c:v>
                </c:pt>
                <c:pt idx="1">
                  <c:v>37.799999999999997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D1-46CE-B075-4184CF9CB35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weniger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... hat/haben Ihre Beeinträchtigung(en) Auswirkungen auf Ihr Studium?</c:v>
                </c:pt>
                <c:pt idx="1">
                  <c:v>länger dauernde/chronische körperliche Erkrankung (z. B. Rheuma, MS, Darmerkrankung, Krebserkrankung, etc.)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49.7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D1-46CE-B075-4184CF9CB3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37037851728636617"/>
          <c:y val="0.81899830895077241"/>
          <c:w val="0.54651227520813517"/>
          <c:h val="0.15640437079327746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9373100000000001"/>
          <c:y val="3.9720100000000001E-2"/>
          <c:w val="0.39819100000000002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Sheet1!$B$1:$H$1</c:f>
              <c:strCache>
                <c:ptCount val="7"/>
                <c:pt idx="0">
                  <c:v>übersichtliche Unterlagen/Dokumente</c:v>
                </c:pt>
                <c:pt idx="1">
                  <c:v>individuelle Abgabetermine</c:v>
                </c:pt>
                <c:pt idx="2">
                  <c:v>Kommunikation in Ton und Schrift und Bild</c:v>
                </c:pt>
                <c:pt idx="3">
                  <c:v>(Einzel)Beratung</c:v>
                </c:pt>
                <c:pt idx="4">
                  <c:v>barrierefreie Literatur</c:v>
                </c:pt>
                <c:pt idx="5">
                  <c:v>barrierefreie Dokumente/Präsentationen (PDF, Word, Power Point)</c:v>
                </c:pt>
                <c:pt idx="6">
                  <c:v>barrierefreie Videos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52.1</c:v>
                </c:pt>
                <c:pt idx="1">
                  <c:v>43.4</c:v>
                </c:pt>
                <c:pt idx="2">
                  <c:v>33.5</c:v>
                </c:pt>
                <c:pt idx="3">
                  <c:v>32.9</c:v>
                </c:pt>
                <c:pt idx="4">
                  <c:v>25.1</c:v>
                </c:pt>
                <c:pt idx="5">
                  <c:v>22.7</c:v>
                </c:pt>
                <c:pt idx="6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E7-4A68-AC29-0ED99E4AB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7199999999999E-2"/>
          <c:y val="7.2636999999999993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89-4814-871B-B11799792E58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9989-4814-871B-B11799792E58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89-4814-871B-B11799792E58}"/>
              </c:ext>
            </c:extLst>
          </c:dPt>
          <c:cat>
            <c:strRef>
              <c:f>Sheet1!$B$1:$D$1</c:f>
              <c:strCache>
                <c:ptCount val="3"/>
                <c:pt idx="0">
                  <c:v>gut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56.3</c:v>
                </c:pt>
                <c:pt idx="1">
                  <c:v>26.4</c:v>
                </c:pt>
                <c:pt idx="2">
                  <c:v>17.399999999999999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89-4814-871B-B11799792E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7199999999999E-2"/>
          <c:y val="7.2636999999999993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3D-4F39-952D-9D98695AD4A5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D63D-4F39-952D-9D98695AD4A5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3D-4F39-952D-9D98695AD4A5}"/>
              </c:ext>
            </c:extLst>
          </c:dPt>
          <c:cat>
            <c:strRef>
              <c:f>Sheet1!$B$1:$D$1</c:f>
              <c:strCache>
                <c:ptCount val="3"/>
                <c:pt idx="0">
                  <c:v>trifft zu</c:v>
                </c:pt>
                <c:pt idx="1">
                  <c:v>teils/teils</c:v>
                </c:pt>
                <c:pt idx="2">
                  <c:v>trifft nicht zu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54.1</c:v>
                </c:pt>
                <c:pt idx="1">
                  <c:v>24.4</c:v>
                </c:pt>
                <c:pt idx="2">
                  <c:v>21.6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D-4F39-952D-9D98695AD4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7199999999999E-2"/>
          <c:y val="7.2636999999999993E-2"/>
          <c:w val="0.96613300000000002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EF3C-4C87-BFDA-2BBF085CC7E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EF3C-4C87-BFDA-2BBF085CC7EE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EF3C-4C87-BFDA-2BBF085CC7EE}"/>
              </c:ext>
            </c:extLst>
          </c:dPt>
          <c:cat>
            <c:strRef>
              <c:f>Sheet1!$B$1:$D$1</c:f>
              <c:strCache>
                <c:ptCount val="3"/>
                <c:pt idx="0">
                  <c:v>gut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53.3</c:v>
                </c:pt>
                <c:pt idx="1">
                  <c:v>30.2</c:v>
                </c:pt>
                <c:pt idx="2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3C-4C87-BFDA-2BBF085CC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582899999999997E-2"/>
          <c:y val="7.2636999999999993E-2"/>
          <c:w val="0.95541699999999996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F4-4C7E-9531-6F43FE96CBDB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A0F4-4C7E-9531-6F43FE96CBDB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F4-4C7E-9531-6F43FE96CBDB}"/>
              </c:ext>
            </c:extLst>
          </c:dPt>
          <c:cat>
            <c:strRef>
              <c:f>Sheet1!$B$1:$D$1</c:f>
              <c:strCache>
                <c:ptCount val="3"/>
                <c:pt idx="0">
                  <c:v>absolut</c:v>
                </c:pt>
                <c:pt idx="1">
                  <c:v>teils/teils</c:v>
                </c:pt>
                <c:pt idx="2">
                  <c:v>nein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48.9</c:v>
                </c:pt>
                <c:pt idx="1">
                  <c:v>22.4</c:v>
                </c:pt>
                <c:pt idx="2">
                  <c:v>28.7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4-4C7E-9531-6F43FE96C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2907999999999997E-2"/>
          <c:y val="0.103672"/>
          <c:w val="0.40452199999999999"/>
          <c:h val="0.780155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AA1A-480E-99CD-2F1FE632962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A1A-480E-99CD-2F1FE63296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A1A-480E-99CD-2F1FE63296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AA1A-480E-99CD-2F1FE632962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AA1A-480E-99CD-2F1FE632962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AA1A-480E-99CD-2F1FE6329621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A1A-480E-99CD-2F1FE6329621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A1A-480E-99CD-2F1FE632962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A1A-480E-99CD-2F1FE632962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A1A-480E-99CD-2F1FE632962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A1A-480E-99CD-2F1FE632962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A1A-480E-99CD-2F1FE6329621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Ich studiere Vollzeit. </c:v>
                </c:pt>
                <c:pt idx="1">
                  <c:v>Ich studiere offiziell Vollzeit, 
faktisch aber Teilzeit. </c:v>
                </c:pt>
                <c:pt idx="2">
                  <c:v>Ich studiere offiziell Teilzeit. </c:v>
                </c:pt>
                <c:pt idx="3">
                  <c:v>Ich bin eingeschrieben und nicht 
beurlaubt, studiere aber nicht aktiv. </c:v>
                </c:pt>
                <c:pt idx="4">
                  <c:v>Ich bin beurlaubt und mein Studium ruht. </c:v>
                </c:pt>
                <c:pt idx="5">
                  <c:v>Ich bin beurlaubt, nehme aber an 
Lehrveranstaltungen teil. 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77.3</c:v>
                </c:pt>
                <c:pt idx="1">
                  <c:v>20.6</c:v>
                </c:pt>
                <c:pt idx="2">
                  <c:v>0.4</c:v>
                </c:pt>
                <c:pt idx="3">
                  <c:v>0.9</c:v>
                </c:pt>
                <c:pt idx="4">
                  <c:v>0.2</c:v>
                </c:pt>
                <c:pt idx="5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A1A-480E-99CD-2F1FE63296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38114700000000001"/>
          <c:y val="0.178423"/>
          <c:w val="0.61885299999999999"/>
          <c:h val="0.52041899999999996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582899999999997E-2"/>
          <c:y val="7.2636999999999993E-2"/>
          <c:w val="0.95541699999999996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F4-4C7E-9531-6F43FE96CBDB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A0F4-4C7E-9531-6F43FE96CBDB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F4-4C7E-9531-6F43FE96CBDB}"/>
              </c:ext>
            </c:extLst>
          </c:dPt>
          <c:cat>
            <c:strRef>
              <c:f>Sheet1!$B$1:$D$1</c:f>
              <c:strCache>
                <c:ptCount val="3"/>
                <c:pt idx="0">
                  <c:v>anstrengender</c:v>
                </c:pt>
                <c:pt idx="1">
                  <c:v>teils/teils</c:v>
                </c:pt>
                <c:pt idx="2">
                  <c:v>entspannter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55.5</c:v>
                </c:pt>
                <c:pt idx="1">
                  <c:v>21.3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4-4C7E-9531-6F43FE96C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582899999999997E-2"/>
          <c:y val="7.2636999999999993E-2"/>
          <c:w val="0.95541699999999996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F4-4C7E-9531-6F43FE96CBDB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A0F4-4C7E-9531-6F43FE96CBDB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F4-4C7E-9531-6F43FE96CBDB}"/>
              </c:ext>
            </c:extLst>
          </c:dPt>
          <c:cat>
            <c:strRef>
              <c:f>Sheet1!$B$1:$D$1</c:f>
              <c:strCache>
                <c:ptCount val="3"/>
                <c:pt idx="0">
                  <c:v>überfordernd</c:v>
                </c:pt>
                <c:pt idx="1">
                  <c:v>teils/teils</c:v>
                </c:pt>
                <c:pt idx="2">
                  <c:v>unterfordernd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42.3</c:v>
                </c:pt>
                <c:pt idx="1">
                  <c:v>54.5</c:v>
                </c:pt>
                <c:pt idx="2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4-4C7E-9531-6F43FE96C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9582899999999997E-2"/>
          <c:y val="7.2636999999999993E-2"/>
          <c:w val="0.95541699999999996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F4-4C7E-9531-6F43FE96CBDB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A0F4-4C7E-9531-6F43FE96CBDB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F4-4C7E-9531-6F43FE96CBDB}"/>
              </c:ext>
            </c:extLst>
          </c:dPt>
          <c:cat>
            <c:strRef>
              <c:f>Sheet1!$B$1:$D$1</c:f>
              <c:strCache>
                <c:ptCount val="3"/>
                <c:pt idx="0">
                  <c:v>knapp bemessen</c:v>
                </c:pt>
                <c:pt idx="1">
                  <c:v>teils/teils</c:v>
                </c:pt>
                <c:pt idx="2">
                  <c:v>großzügig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34</c:v>
                </c:pt>
                <c:pt idx="1">
                  <c:v>43.1</c:v>
                </c:pt>
                <c:pt idx="2">
                  <c:v>22.9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4-4C7E-9531-6F43FE96C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8791800000000005"/>
          <c:y val="2.8121299999999998E-2"/>
          <c:w val="0.401115"/>
          <c:h val="0.843548999999999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Durch die digitale Lehre kann ich zeitlich 
u. räumlich flexibel auf Lehrinhalte zugreifen.</c:v>
                </c:pt>
                <c:pt idx="1">
                  <c:v>Durch das digitale Studium werde ich in meiner 
Selbstorganisation und Eigenverantwortung gestärkt. </c:v>
                </c:pt>
                <c:pt idx="2">
                  <c:v>Studium/ Beruf und Privatleben/ Familie sind besser vereinbar. </c:v>
                </c:pt>
                <c:pt idx="3">
                  <c:v>Die digitale Lehre erweitert die 
didaktischen Möglichkeiten der Lehrenden. 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5.3</c:v>
                </c:pt>
                <c:pt idx="1">
                  <c:v>28</c:v>
                </c:pt>
                <c:pt idx="2">
                  <c:v>32.799999999999997</c:v>
                </c:pt>
                <c:pt idx="3">
                  <c:v>44.4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AB-4552-A7FE-712ABFBDB06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Durch die digitale Lehre kann ich zeitlich 
u. räumlich flexibel auf Lehrinhalte zugreifen.</c:v>
                </c:pt>
                <c:pt idx="1">
                  <c:v>Durch das digitale Studium werde ich in meiner 
Selbstorganisation und Eigenverantwortung gestärkt. </c:v>
                </c:pt>
                <c:pt idx="2">
                  <c:v>Studium/ Beruf und Privatleben/ Familie sind besser vereinbar. </c:v>
                </c:pt>
                <c:pt idx="3">
                  <c:v>Die digitale Lehre erweitert die 
didaktischen Möglichkeiten der Lehrenden. 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94.7</c:v>
                </c:pt>
                <c:pt idx="1">
                  <c:v>72</c:v>
                </c:pt>
                <c:pt idx="2">
                  <c:v>67.2</c:v>
                </c:pt>
                <c:pt idx="3">
                  <c:v>55.6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AB-4552-A7FE-712ABFBDB0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.17297399999999999"/>
          <c:y val="0.868286"/>
          <c:w val="0.36282399999999998"/>
          <c:h val="0.13171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3087747071240843"/>
          <c:y val="2.8103900000000001E-2"/>
          <c:w val="0.44798977130303003"/>
          <c:h val="0.843003999999999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Die digitale Lehre ist für die Lehrenden (zunächst) arbeitsaufwendiger.</c:v>
                </c:pt>
                <c:pt idx="1">
                  <c:v>Das digitale Lernen führt zu einer Steigerung meines Studienerfolges.</c:v>
                </c:pt>
                <c:pt idx="2">
                  <c:v>Der digitale Weg ermöglicht mehr Kommunikation/ eine stärkere 
Betreuung mit und durch 
Lehrende (bspw. über Email, Chats, Foren etc.)  
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11.8</c:v>
                </c:pt>
                <c:pt idx="1">
                  <c:v>65.7</c:v>
                </c:pt>
                <c:pt idx="2">
                  <c:v>69.2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A-4043-A108-9254E6DC9A5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Die digitale Lehre ist für die Lehrenden (zunächst) arbeitsaufwendiger.</c:v>
                </c:pt>
                <c:pt idx="1">
                  <c:v>Das digitale Lernen führt zu einer Steigerung meines Studienerfolges.</c:v>
                </c:pt>
                <c:pt idx="2">
                  <c:v>Der digitale Weg ermöglicht mehr Kommunikation/ eine stärkere 
Betreuung mit und durch 
Lehrende (bspw. über Email, Chats, Foren etc.)  
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88.2</c:v>
                </c:pt>
                <c:pt idx="1">
                  <c:v>34.299999999999997</c:v>
                </c:pt>
                <c:pt idx="2">
                  <c:v>30.7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A-4043-A108-9254E6DC9A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2.5"/>
        <c:minorUnit val="11.25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.21403800000000001"/>
          <c:y val="0.868363"/>
          <c:w val="0.34225699999999998"/>
          <c:h val="0.13163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71465999999999996"/>
          <c:y val="2.9134799999999999E-2"/>
          <c:w val="0.28010299999999999"/>
          <c:h val="0.875311999999999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Der Einsatz von digitalen Elementen in der Lehre bietet mir keinen Vorteil ggü. reinen Präsenzveranstaltungen. </c:v>
                </c:pt>
                <c:pt idx="1">
                  <c:v>E-Learning/multimediale 
Elemente sind in meinem Studiengang nicht einsetzbar.</c:v>
                </c:pt>
                <c:pt idx="2">
                  <c:v>Individuelle Lernschwierigkeiten u. 
Lernniveaus können besser ausgeglichen werden. 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64.599999999999994</c:v>
                </c:pt>
                <c:pt idx="1">
                  <c:v>87</c:v>
                </c:pt>
                <c:pt idx="2">
                  <c:v>30.6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DE-4053-B07D-C9A7BD91F09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Der Einsatz von digitalen Elementen in der Lehre bietet mir keinen Vorteil ggü. reinen Präsenzveranstaltungen. </c:v>
                </c:pt>
                <c:pt idx="1">
                  <c:v>E-Learning/multimediale 
Elemente sind in meinem Studiengang nicht einsetzbar.</c:v>
                </c:pt>
                <c:pt idx="2">
                  <c:v>Individuelle Lernschwierigkeiten u. 
Lernniveaus können besser ausgeglichen werden. 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35.4</c:v>
                </c:pt>
                <c:pt idx="1">
                  <c:v>13.1</c:v>
                </c:pt>
                <c:pt idx="2">
                  <c:v>69.400000000000006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DE-4053-B07D-C9A7BD91F0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2.5"/>
        <c:minorUnit val="11.25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.26449349889379703"/>
          <c:y val="0.86376399999999998"/>
          <c:w val="0.40855148510885875"/>
          <c:h val="0.136236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46101105625352234"/>
          <c:y val="2.81824E-2"/>
          <c:w val="0.51979130089872494"/>
          <c:h val="0.845465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Ich bin ausreichend für das digitale Lernen motiviert. </c:v>
                </c:pt>
                <c:pt idx="1">
                  <c:v>Geistiges Eigentum ist digital nicht
 hinreichend geschützt. (Urheberrecht) </c:v>
                </c:pt>
                <c:pt idx="2">
                  <c:v>Das digitale Lernen überfordert mich.</c:v>
                </c:pt>
                <c:pt idx="3">
                  <c:v>Die digitale Lehre bietet bessere Vertiefungsmöglichkeiten/ 
Prüfungsvorbereitungsmöglichkeiten.</c:v>
                </c:pt>
                <c:pt idx="4">
                  <c:v>Beim digitalen Lernen ist die Arbeitslast für mich größer.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51.6</c:v>
                </c:pt>
                <c:pt idx="1">
                  <c:v>67.900000000000006</c:v>
                </c:pt>
                <c:pt idx="2">
                  <c:v>58</c:v>
                </c:pt>
                <c:pt idx="3">
                  <c:v>59.8</c:v>
                </c:pt>
                <c:pt idx="4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6E-4240-9B1B-A6F8F54C815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Ich bin ausreichend für das digitale Lernen motiviert. </c:v>
                </c:pt>
                <c:pt idx="1">
                  <c:v>Geistiges Eigentum ist digital nicht
 hinreichend geschützt. (Urheberrecht) </c:v>
                </c:pt>
                <c:pt idx="2">
                  <c:v>Das digitale Lernen überfordert mich.</c:v>
                </c:pt>
                <c:pt idx="3">
                  <c:v>Die digitale Lehre bietet bessere Vertiefungsmöglichkeiten/ 
Prüfungsvorbereitungsmöglichkeiten.</c:v>
                </c:pt>
                <c:pt idx="4">
                  <c:v>Beim digitalen Lernen ist die Arbeitslast für mich größer.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48.4</c:v>
                </c:pt>
                <c:pt idx="1">
                  <c:v>32.1</c:v>
                </c:pt>
                <c:pt idx="2">
                  <c:v>42</c:v>
                </c:pt>
                <c:pt idx="3">
                  <c:v>40.200000000000003</c:v>
                </c:pt>
                <c:pt idx="4">
                  <c:v>68.5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6E-4240-9B1B-A6F8F54C81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.189939"/>
          <c:y val="0.86801300000000003"/>
          <c:w val="0.36786099999999999"/>
          <c:h val="0.131986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392418420815047"/>
          <c:y val="3.2883079679068047E-2"/>
          <c:w val="0.34712623243750901"/>
          <c:h val="0.855377000000000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Ich erwarte (zunächst) schlechtere 
Prüfungsleistungen durch den Einsatz digitaler Lehre. </c:v>
                </c:pt>
                <c:pt idx="1">
                  <c:v>Studiengänge mit vielen Studierenden/ Lehrveranstaltungen mit vielen Teilnehmen
den werden durch die digitale Lehre entlastet.</c:v>
                </c:pt>
                <c:pt idx="2">
                  <c:v>Persönliche Daten sind 
digital nicht hinreichend geschützt. (Datenschutz)</c:v>
                </c:pt>
                <c:pt idx="3">
                  <c:v>Die digitale Lehre begünstigt, dass Lehrende sich nicht an die 
Maximaldauer der Lehrveranstaltungen (Anzahl an Veranstaltungen und Dauer) halten.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58.3</c:v>
                </c:pt>
                <c:pt idx="1">
                  <c:v>28.7</c:v>
                </c:pt>
                <c:pt idx="2">
                  <c:v>65.400000000000006</c:v>
                </c:pt>
                <c:pt idx="3">
                  <c:v>36.5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C6-4D4E-BBE5-D22CB321D59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Ich erwarte (zunächst) schlechtere 
Prüfungsleistungen durch den Einsatz digitaler Lehre. </c:v>
                </c:pt>
                <c:pt idx="1">
                  <c:v>Studiengänge mit vielen Studierenden/ Lehrveranstaltungen mit vielen Teilnehmen
den werden durch die digitale Lehre entlastet.</c:v>
                </c:pt>
                <c:pt idx="2">
                  <c:v>Persönliche Daten sind 
digital nicht hinreichend geschützt. (Datenschutz)</c:v>
                </c:pt>
                <c:pt idx="3">
                  <c:v>Die digitale Lehre begünstigt, dass Lehrende sich nicht an die 
Maximaldauer der Lehrveranstaltungen (Anzahl an Veranstaltungen und Dauer) halten.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41.7</c:v>
                </c:pt>
                <c:pt idx="1">
                  <c:v>71.2</c:v>
                </c:pt>
                <c:pt idx="2">
                  <c:v>34.6</c:v>
                </c:pt>
                <c:pt idx="3">
                  <c:v>63.5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C6-4D4E-BBE5-D22CB321D5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0.31609999999999999"/>
          <c:y val="0.86660199999999998"/>
          <c:w val="0.29794900000000002"/>
          <c:h val="0.133397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5565300000000001"/>
          <c:y val="3.9720100000000001E-2"/>
          <c:w val="0.83693799999999996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Diskussionen </c:v>
                </c:pt>
                <c:pt idx="1">
                  <c:v>Gruppenarbeiten </c:v>
                </c:pt>
                <c:pt idx="2">
                  <c:v>Übungen </c:v>
                </c:pt>
                <c:pt idx="3">
                  <c:v>Studienreferate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61.8</c:v>
                </c:pt>
                <c:pt idx="1">
                  <c:v>51.7</c:v>
                </c:pt>
                <c:pt idx="2">
                  <c:v>40.4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7A-40BA-BB3D-03973B3B48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view3D>
      <c:rotX val="50"/>
      <c:hPercent val="25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70699999999999996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rgbClr val="6D7472"/>
            </a:solidFill>
            <a:ln w="12700" cap="flat">
              <a:noFill/>
              <a:miter lim="400000"/>
            </a:ln>
            <a:effectLst/>
            <a:sp3d prstMaterial="matte"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AB77-4B21-A441-A7B065939007}"/>
              </c:ext>
            </c:extLst>
          </c:dPt>
          <c:dPt>
            <c:idx val="1"/>
            <c:bubble3D val="0"/>
            <c:spPr>
              <a:solidFill>
                <a:srgbClr val="980605"/>
              </a:solidFill>
              <a:ln w="12700" cap="flat">
                <a:noFill/>
                <a:miter lim="400000"/>
              </a:ln>
              <a:effectLst/>
              <a:sp3d prstMaterial="matte"/>
            </c:spPr>
            <c:extLst>
              <c:ext xmlns:c16="http://schemas.microsoft.com/office/drawing/2014/chart" uri="{C3380CC4-5D6E-409C-BE32-E72D297353CC}">
                <c16:uniqueId val="{00000003-AB77-4B21-A441-A7B065939007}"/>
              </c:ext>
            </c:extLst>
          </c:dPt>
          <c:dLbls>
            <c:dLbl>
              <c:idx val="0"/>
              <c:numFmt formatCode="0" sourceLinked="0"/>
              <c:spPr/>
              <c:txPr>
                <a:bodyPr/>
                <a:lstStyle/>
                <a:p>
                  <a:pPr>
                    <a:defRPr sz="24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AB77-4B21-A441-A7B065939007}"/>
                </c:ext>
              </c:extLst>
            </c:dLbl>
            <c:dLbl>
              <c:idx val="1"/>
              <c:numFmt formatCode="0" sourceLinked="0"/>
              <c:spPr/>
              <c:txPr>
                <a:bodyPr/>
                <a:lstStyle/>
                <a:p>
                  <a:pPr>
                    <a:defRPr sz="2400" b="0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AB77-4B21-A441-A7B065939007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0" i="0" u="none" strike="noStrike">
                    <a:solidFill>
                      <a:srgbClr val="404040"/>
                    </a:solidFill>
                    <a:latin typeface="Helvetica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</c:v>
                </c:pt>
                <c:pt idx="1">
                  <c:v>Nein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4.8</c:v>
                </c:pt>
                <c:pt idx="1">
                  <c:v>95.2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77-4B21-A441-A7B065939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304811"/>
          <c:y val="0.92737899999999995"/>
          <c:w val="0.39041100000000001"/>
          <c:h val="7.2621199999999997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409883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2E578C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096B-4570-BCA7-1E03EE00BE7B}"/>
              </c:ext>
            </c:extLst>
          </c:dPt>
          <c:dPt>
            <c:idx val="1"/>
            <c:bubble3D val="0"/>
            <c:spPr>
              <a:solidFill>
                <a:srgbClr val="5D9648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96B-4570-BCA7-1E03EE00BE7B}"/>
              </c:ext>
            </c:extLst>
          </c:dPt>
          <c:dPt>
            <c:idx val="2"/>
            <c:bubble3D val="0"/>
            <c:spPr>
              <a:solidFill>
                <a:srgbClr val="E7A13D"/>
              </a:solidFill>
              <a:ln w="9525" cap="flat">
                <a:solidFill>
                  <a:srgbClr val="EFEFEF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096B-4570-BCA7-1E03EE00BE7B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96B-4570-BCA7-1E03EE00BE7B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096B-4570-BCA7-1E03EE00BE7B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096B-4570-BCA7-1E03EE00BE7B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Helvetica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ja alle, die ich ohnehin in diesem Semester besuchen wollte</c:v>
                </c:pt>
                <c:pt idx="1">
                  <c:v>ja, aber nicht alle, die besuchen wollte, fanden statt</c:v>
                </c:pt>
                <c:pt idx="2">
                  <c:v>nein, es gab auch Präsenzlehre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62.2</c:v>
                </c:pt>
                <c:pt idx="1">
                  <c:v>19.100000000000001</c:v>
                </c:pt>
                <c:pt idx="2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96B-4570-BCA7-1E03EE00BE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37294500000000003"/>
          <c:y val="0.78314099999999998"/>
          <c:w val="0.62705500000000003"/>
          <c:h val="0.2086850000000000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3007800000000005"/>
          <c:y val="3.4526899999999999E-2"/>
          <c:w val="0.46123199999999998"/>
          <c:h val="0.80998000000000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SoSe2020</c:v>
                </c:pt>
              </c:strCache>
            </c:strRef>
          </c:tx>
          <c:spPr>
            <a:solidFill>
              <a:srgbClr val="2F7202">
                <a:alpha val="90000"/>
              </a:srgb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allein</c:v>
                </c:pt>
                <c:pt idx="1">
                  <c:v>in einer Wohngemeinschaft (nicht Familie)</c:v>
                </c:pt>
                <c:pt idx="2">
                  <c:v>mit Partner*in / bzw. mit Partner*in und Kind(ern)</c:v>
                </c:pt>
                <c:pt idx="3">
                  <c:v>mit Familienangehörigen (z.B bei den Eltern)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21</c:v>
                </c:pt>
                <c:pt idx="1">
                  <c:v>32.799999999999997</c:v>
                </c:pt>
                <c:pt idx="2">
                  <c:v>23.5</c:v>
                </c:pt>
                <c:pt idx="3">
                  <c:v>22.1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5E-4442-8B66-1797D56002B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vor dem SoSe 2020</c:v>
                </c:pt>
              </c:strCache>
            </c:strRef>
          </c:tx>
          <c:spPr>
            <a:solidFill>
              <a:srgbClr val="0B5AAB">
                <a:alpha val="90000"/>
              </a:srgb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allein</c:v>
                </c:pt>
                <c:pt idx="1">
                  <c:v>in einer Wohngemeinschaft (nicht Familie)</c:v>
                </c:pt>
                <c:pt idx="2">
                  <c:v>mit Partner*in / bzw. mit Partner*in und Kind(ern)</c:v>
                </c:pt>
                <c:pt idx="3">
                  <c:v>mit Familienangehörigen (z.B bei den Eltern)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43.6</c:v>
                </c:pt>
                <c:pt idx="1">
                  <c:v>41.2</c:v>
                </c:pt>
                <c:pt idx="2">
                  <c:v>8.9</c:v>
                </c:pt>
                <c:pt idx="3">
                  <c:v>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5E-4442-8B66-1797D56002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legend>
      <c:legendPos val="l"/>
      <c:layout>
        <c:manualLayout>
          <c:xMode val="edge"/>
          <c:yMode val="edge"/>
          <c:x val="3.8126E-2"/>
          <c:y val="0.83970699999999998"/>
          <c:w val="0.42039900000000002"/>
          <c:h val="0.160292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24527"/>
          <c:y val="3.9720100000000001E-2"/>
          <c:w val="0.76721399999999995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(fast) immer</c:v>
                </c:pt>
                <c:pt idx="1">
                  <c:v>selten, max. dreimal </c:v>
                </c:pt>
                <c:pt idx="2">
                  <c:v>nie</c:v>
                </c:pt>
                <c:pt idx="3">
                  <c:v>ca. einmal im Monat</c:v>
                </c:pt>
                <c:pt idx="4">
                  <c:v>mehrfach in der Woche</c:v>
                </c:pt>
                <c:pt idx="5">
                  <c:v>ca. einmal wöchentlich 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56.5</c:v>
                </c:pt>
                <c:pt idx="1">
                  <c:v>13.7</c:v>
                </c:pt>
                <c:pt idx="2">
                  <c:v>8.3000000000000007</c:v>
                </c:pt>
                <c:pt idx="3">
                  <c:v>8</c:v>
                </c:pt>
                <c:pt idx="4">
                  <c:v>7.6</c:v>
                </c:pt>
                <c:pt idx="5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3-41E9-8A6A-EF3F17F6B2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view3D>
      <c:rotX val="50"/>
      <c:hPercent val="25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70699999999999996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rgbClr val="92D050"/>
            </a:solidFill>
            <a:ln w="12700" cap="flat">
              <a:noFill/>
              <a:miter lim="400000"/>
            </a:ln>
            <a:effectLst/>
            <a:sp3d prstMaterial="matte"/>
          </c:spPr>
          <c:dPt>
            <c:idx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  <a:sp3d prstMaterial="matte"/>
            </c:spPr>
            <c:extLst>
              <c:ext xmlns:c16="http://schemas.microsoft.com/office/drawing/2014/chart" uri="{C3380CC4-5D6E-409C-BE32-E72D297353CC}">
                <c16:uniqueId val="{00000001-3A8F-4BE0-AA76-0BA6A67EC2B8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3-3A8F-4BE0-AA76-0BA6A67EC2B8}"/>
              </c:ext>
            </c:extLst>
          </c:dPt>
          <c:dLbls>
            <c:dLbl>
              <c:idx val="0"/>
              <c:numFmt formatCode="0" sourceLinked="0"/>
              <c:spPr/>
              <c:txPr>
                <a:bodyPr/>
                <a:lstStyle/>
                <a:p>
                  <a:pPr>
                    <a:defRPr sz="2400" b="1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3A8F-4BE0-AA76-0BA6A67EC2B8}"/>
                </c:ext>
              </c:extLst>
            </c:dLbl>
            <c:dLbl>
              <c:idx val="1"/>
              <c:numFmt formatCode="0" sourceLinked="0"/>
              <c:spPr/>
              <c:txPr>
                <a:bodyPr/>
                <a:lstStyle/>
                <a:p>
                  <a:pPr>
                    <a:defRPr sz="2400" b="1" i="0" u="none" strike="noStrike">
                      <a:solidFill>
                        <a:srgbClr val="404040"/>
                      </a:solidFill>
                      <a:latin typeface="Helvetica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A8F-4BE0-AA76-0BA6A67EC2B8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u="none" strike="noStrike">
                    <a:solidFill>
                      <a:srgbClr val="404040"/>
                    </a:solidFill>
                    <a:latin typeface="Helvetica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</c:v>
                </c:pt>
                <c:pt idx="1">
                  <c:v>Nein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14.8</c:v>
                </c:pt>
                <c:pt idx="1">
                  <c:v>85.2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8F-4BE0-AA76-0BA6A67EC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304811"/>
          <c:y val="0.92737899999999995"/>
          <c:w val="0.39041100000000001"/>
          <c:h val="7.2621199999999997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8865600000000002E-2"/>
          <c:y val="7.2636999999999993E-2"/>
          <c:w val="0.96613400000000005"/>
          <c:h val="0.81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0-B1B2-4775-BC2F-51FE4DAC2735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B1B2-4775-BC2F-51FE4DAC2735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B1B2-4775-BC2F-51FE4DAC2735}"/>
              </c:ext>
            </c:extLst>
          </c:dPt>
          <c:cat>
            <c:strRef>
              <c:f>Sheet1!$B$1:$D$1</c:f>
              <c:strCache>
                <c:ptCount val="3"/>
                <c:pt idx="0">
                  <c:v>gut</c:v>
                </c:pt>
                <c:pt idx="1">
                  <c:v>mittel</c:v>
                </c:pt>
                <c:pt idx="2">
                  <c:v>schlecht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58.7</c:v>
                </c:pt>
                <c:pt idx="1">
                  <c:v>19.399999999999999</c:v>
                </c:pt>
                <c:pt idx="2">
                  <c:v>21.8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76-47F6-A4D3-F5F932D110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70644899999999999"/>
          <c:y val="4.5951499999999999E-2"/>
          <c:w val="0.28488599999999997"/>
          <c:h val="0.87869200000000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Ich habe beim Homeoffice technische Probleme.</c:v>
                </c:pt>
                <c:pt idx="1">
                  <c:v>Meine Lehrenden sind für mich online gut erreichbar.</c:v>
                </c:pt>
                <c:pt idx="2">
                  <c:v>Meine Kommilitonen sind für mich, online, gut erreichbar.</c:v>
                </c:pt>
                <c:pt idx="3">
                  <c:v>Mir fehlt die Interaktion mit anderen Studierenden.(inhaltlicher Austausch, Vergleichsmöglichkeiten, etc.)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31.3</c:v>
                </c:pt>
                <c:pt idx="1">
                  <c:v>80.5</c:v>
                </c:pt>
                <c:pt idx="2">
                  <c:v>77.5</c:v>
                </c:pt>
                <c:pt idx="3">
                  <c:v>79.5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1D-43D2-BE8D-FF5283A254D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Ich habe beim Homeoffice technische Probleme.</c:v>
                </c:pt>
                <c:pt idx="1">
                  <c:v>Meine Lehrenden sind für mich online gut erreichbar.</c:v>
                </c:pt>
                <c:pt idx="2">
                  <c:v>Meine Kommilitonen sind für mich, online, gut erreichbar.</c:v>
                </c:pt>
                <c:pt idx="3">
                  <c:v>Mir fehlt die Interaktion mit anderen Studierenden.(inhaltlicher Austausch, Vergleichsmöglichkeiten, etc.)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68.7</c:v>
                </c:pt>
                <c:pt idx="1">
                  <c:v>19.5</c:v>
                </c:pt>
                <c:pt idx="2">
                  <c:v>22.5</c:v>
                </c:pt>
                <c:pt idx="3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1D-43D2-BE8D-FF5283A254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22.5"/>
        <c:minorUnit val="11.2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19877494001490928"/>
          <c:y val="0.91758374242975127"/>
          <c:w val="0.27175697942342247"/>
          <c:h val="8.2416257570248716E-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7214700000000005"/>
          <c:y val="4.5951499999999999E-2"/>
          <c:w val="0.31817499999999999"/>
          <c:h val="0.87869200000000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Mir fehlt die persönliche Interaktion (in Präsenz) mit Lehrenden.</c:v>
                </c:pt>
                <c:pt idx="1">
                  <c:v>Das eigenverantwortliche und selbstorganisierte Arbeiten von zuhause wirkt motivierend.</c:v>
                </c:pt>
                <c:pt idx="2">
                  <c:v>Die zeitliche und räumliche Flexibilität ist bei meinem Studium förderlich.</c:v>
                </c:pt>
                <c:pt idx="3">
                  <c:v>Bei meinem Studium zuhause erhalte ich nicht alle notwendigen Informationen.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76.400000000000006</c:v>
                </c:pt>
                <c:pt idx="1">
                  <c:v>37.5</c:v>
                </c:pt>
                <c:pt idx="2">
                  <c:v>66.400000000000006</c:v>
                </c:pt>
                <c:pt idx="3">
                  <c:v>47.7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9-4E34-BE26-2A8F72294AF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Mir fehlt die persönliche Interaktion (in Präsenz) mit Lehrenden.</c:v>
                </c:pt>
                <c:pt idx="1">
                  <c:v>Das eigenverantwortliche und selbstorganisierte Arbeiten von zuhause wirkt motivierend.</c:v>
                </c:pt>
                <c:pt idx="2">
                  <c:v>Die zeitliche und räumliche Flexibilität ist bei meinem Studium förderlich.</c:v>
                </c:pt>
                <c:pt idx="3">
                  <c:v>Bei meinem Studium zuhause erhalte ich nicht alle notwendigen Informationen.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23.6</c:v>
                </c:pt>
                <c:pt idx="1">
                  <c:v>62.5</c:v>
                </c:pt>
                <c:pt idx="2">
                  <c:v>33.6</c:v>
                </c:pt>
                <c:pt idx="3">
                  <c:v>52.3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49-4E34-BE26-2A8F72294A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19747295386050781"/>
          <c:y val="0.90557155853184712"/>
          <c:w val="0.34437931893806906"/>
          <c:h val="8.2416257570248716E-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77262900000000001"/>
          <c:y val="4.5951499999999999E-2"/>
          <c:w val="0.22065899999999999"/>
          <c:h val="0.87869200000000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Zuhause kann ich Lehrveranstaltungen viel konzentrierter folgen.</c:v>
                </c:pt>
                <c:pt idx="1">
                  <c:v>Ich kann zuhause (mindestenes 3 Stunden am Stück) störungsfrei arbeiten.</c:v>
                </c:pt>
                <c:pt idx="2">
                  <c:v>Meine Lehrenden unterstützen mich in meinem Studium im Homeoffice. (formulieren klare Aufgabenstellungen, zeigen Interesse an den Ergebnissen)</c:v>
                </c:pt>
                <c:pt idx="3">
                  <c:v>Die fehlende persönliche Kommunikation wird durch alternative Kommunikationskanäle kompensiert.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43.8</c:v>
                </c:pt>
                <c:pt idx="1">
                  <c:v>62.9</c:v>
                </c:pt>
                <c:pt idx="2">
                  <c:v>65.8</c:v>
                </c:pt>
                <c:pt idx="3">
                  <c:v>47.5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92-4BDD-89A6-0E80EE7ADAF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Zuhause kann ich Lehrveranstaltungen viel konzentrierter folgen.</c:v>
                </c:pt>
                <c:pt idx="1">
                  <c:v>Ich kann zuhause (mindestenes 3 Stunden am Stück) störungsfrei arbeiten.</c:v>
                </c:pt>
                <c:pt idx="2">
                  <c:v>Meine Lehrenden unterstützen mich in meinem Studium im Homeoffice. (formulieren klare Aufgabenstellungen, zeigen Interesse an den Ergebnissen)</c:v>
                </c:pt>
                <c:pt idx="3">
                  <c:v>Die fehlende persönliche Kommunikation wird durch alternative Kommunikationskanäle kompensiert.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56.2</c:v>
                </c:pt>
                <c:pt idx="1">
                  <c:v>37.1</c:v>
                </c:pt>
                <c:pt idx="2">
                  <c:v>34.200000000000003</c:v>
                </c:pt>
                <c:pt idx="3">
                  <c:v>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92-4BDD-89A6-0E80EE7ADA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27031290179189182"/>
          <c:y val="0.91523165987924127"/>
          <c:w val="0.37463908628282"/>
          <c:h val="8.2416257570248716E-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7654999999999998"/>
          <c:y val="4.5951499999999999E-2"/>
          <c:w val="0.31390200000000001"/>
          <c:h val="0.87869200000000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trifft zu </c:v>
                </c:pt>
              </c:strCache>
            </c:strRef>
          </c:tx>
          <c:spPr>
            <a:solidFill>
              <a:srgbClr val="92D05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Beim Studium daheim fehlt mir Gesellschaft. (gemeinsame Mittagessen etc.)</c:v>
                </c:pt>
                <c:pt idx="1">
                  <c:v>Beim Homeoffice fehlt mir die (räumliche) Trennung zwischen Studium und Privatleben.</c:v>
                </c:pt>
                <c:pt idx="2">
                  <c:v>Die fehlende äußere Struktur macht mir das studieren schwer.</c:v>
                </c:pt>
                <c:pt idx="3">
                  <c:v>Das digitale Studium macht mich im Hinblick auf meine familiären Verpflichtungen flexibler.</c:v>
                </c:pt>
                <c:pt idx="4">
                  <c:v>Ich bin zuhause schneller abgelenkt.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70.900000000000006</c:v>
                </c:pt>
                <c:pt idx="1">
                  <c:v>68.8</c:v>
                </c:pt>
                <c:pt idx="2">
                  <c:v>58.8</c:v>
                </c:pt>
                <c:pt idx="3">
                  <c:v>68.900000000000006</c:v>
                </c:pt>
                <c:pt idx="4">
                  <c:v>72.8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D9-48A5-93D8-3598A318A71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trifft nicht zu </c:v>
                </c:pt>
              </c:strCache>
            </c:strRef>
          </c:tx>
          <c:spPr>
            <a:solidFill>
              <a:srgbClr val="FF00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Beim Studium daheim fehlt mir Gesellschaft. (gemeinsame Mittagessen etc.)</c:v>
                </c:pt>
                <c:pt idx="1">
                  <c:v>Beim Homeoffice fehlt mir die (räumliche) Trennung zwischen Studium und Privatleben.</c:v>
                </c:pt>
                <c:pt idx="2">
                  <c:v>Die fehlende äußere Struktur macht mir das studieren schwer.</c:v>
                </c:pt>
                <c:pt idx="3">
                  <c:v>Das digitale Studium macht mich im Hinblick auf meine familiären Verpflichtungen flexibler.</c:v>
                </c:pt>
                <c:pt idx="4">
                  <c:v>Ich bin zuhause schneller abgelenkt.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29.1</c:v>
                </c:pt>
                <c:pt idx="1">
                  <c:v>31.2</c:v>
                </c:pt>
                <c:pt idx="2">
                  <c:v>41.2</c:v>
                </c:pt>
                <c:pt idx="3">
                  <c:v>31.1</c:v>
                </c:pt>
                <c:pt idx="4">
                  <c:v>27.2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D9-48A5-93D8-3598A318A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Calibri"/>
              </a:defRPr>
            </a:pPr>
            <a:endParaRPr lang="de-DE"/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18359865328336511"/>
          <c:y val="0.91523165987924127"/>
          <c:w val="0.24454700019361217"/>
          <c:h val="8.2416257570248716E-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6328699999999998E-2"/>
          <c:y val="8.2414299999999996E-2"/>
          <c:w val="0.95867100000000005"/>
          <c:h val="0.793483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1 höher 2</c:v>
                </c:pt>
                <c:pt idx="1">
                  <c:v>1 gleich 2</c:v>
                </c:pt>
                <c:pt idx="2">
                  <c:v>1 niedriger 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28.9</c:v>
                </c:pt>
                <c:pt idx="1">
                  <c:v>29.1</c:v>
                </c:pt>
                <c:pt idx="2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EA-442C-88EC-2A5237D220D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6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1 höher 2</c:v>
                </c:pt>
                <c:pt idx="1">
                  <c:v>1 gleich 2</c:v>
                </c:pt>
                <c:pt idx="2">
                  <c:v>1 niedriger 2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21.3</c:v>
                </c:pt>
                <c:pt idx="1">
                  <c:v>17.2</c:v>
                </c:pt>
                <c:pt idx="2">
                  <c:v>61.3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EA-442C-88EC-2A5237D220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6469699999999999E-2"/>
          <c:y val="8.2414299999999996E-2"/>
          <c:w val="0.96853"/>
          <c:h val="0.793483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1 zufrieden 2</c:v>
                </c:pt>
                <c:pt idx="1">
                  <c:v>1 teils/teils 2</c:v>
                </c:pt>
                <c:pt idx="2">
                  <c:v>1 unzufrieden 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38.4</c:v>
                </c:pt>
                <c:pt idx="1">
                  <c:v>27.1</c:v>
                </c:pt>
                <c:pt idx="2">
                  <c:v>34.4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F0-4A08-8F20-043F19E2679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6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1 zufrieden 2</c:v>
                </c:pt>
                <c:pt idx="1">
                  <c:v>1 teils/teils 2</c:v>
                </c:pt>
                <c:pt idx="2">
                  <c:v>1 unzufrieden 2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26.2</c:v>
                </c:pt>
                <c:pt idx="1">
                  <c:v>13.8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F0-4A08-8F20-043F19E267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6192599999999999"/>
          <c:y val="5.85151E-2"/>
          <c:w val="0.82556399999999996"/>
          <c:h val="0.851851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Sheet1!$B$1:$I$1</c:f>
              <c:strCache>
                <c:ptCount val="8"/>
                <c:pt idx="0">
                  <c:v>mehr als sechs</c:v>
                </c:pt>
                <c:pt idx="1">
                  <c:v>fünf</c:v>
                </c:pt>
                <c:pt idx="2">
                  <c:v>sechs</c:v>
                </c:pt>
                <c:pt idx="3">
                  <c:v>vier</c:v>
                </c:pt>
                <c:pt idx="4">
                  <c:v>drei </c:v>
                </c:pt>
                <c:pt idx="5">
                  <c:v>zwei </c:v>
                </c:pt>
                <c:pt idx="6">
                  <c:v>einer</c:v>
                </c:pt>
                <c:pt idx="7">
                  <c:v>keiner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38.200000000000003</c:v>
                </c:pt>
                <c:pt idx="1">
                  <c:v>13.4</c:v>
                </c:pt>
                <c:pt idx="2">
                  <c:v>11.9</c:v>
                </c:pt>
                <c:pt idx="3">
                  <c:v>11.8</c:v>
                </c:pt>
                <c:pt idx="4">
                  <c:v>8.3000000000000007</c:v>
                </c:pt>
                <c:pt idx="5">
                  <c:v>7.1</c:v>
                </c:pt>
                <c:pt idx="6">
                  <c:v>5.8</c:v>
                </c:pt>
                <c:pt idx="7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40-47EC-B5F0-2EADCCAFF0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6248500000000003E-2"/>
          <c:y val="8.2414299999999996E-2"/>
          <c:w val="0.95875200000000005"/>
          <c:h val="0.793483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FF0000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0-FD82-42EC-8DB6-616586E08FD0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82-42EC-8DB6-616586E08FD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FD82-42EC-8DB6-616586E08FD0}"/>
              </c:ext>
            </c:extLst>
          </c:dPt>
          <c:cat>
            <c:strRef>
              <c:f>Sheet1!$B$1:$E$1</c:f>
              <c:strCache>
                <c:ptCount val="4"/>
                <c:pt idx="0">
                  <c:v>höher</c:v>
                </c:pt>
                <c:pt idx="1">
                  <c:v>gleich </c:v>
                </c:pt>
                <c:pt idx="2">
                  <c:v>niedriger</c:v>
                </c:pt>
                <c:pt idx="3">
                  <c:v>kann ich nicht beurteilen 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47.1</c:v>
                </c:pt>
                <c:pt idx="1">
                  <c:v>20.8</c:v>
                </c:pt>
                <c:pt idx="2">
                  <c:v>14.5</c:v>
                </c:pt>
                <c:pt idx="3">
                  <c:v>17.7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29-41A0-9914-A0E2AE55C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7.1098800000000004E-2"/>
          <c:y val="3.9720100000000001E-2"/>
          <c:w val="0.92041200000000001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Sheet1!$B$1:$H$1</c:f>
              <c:strCache>
                <c:ptCount val="7"/>
                <c:pt idx="0">
                  <c:v>21-30</c:v>
                </c:pt>
                <c:pt idx="1">
                  <c:v>31-40</c:v>
                </c:pt>
                <c:pt idx="2">
                  <c:v>10-20</c:v>
                </c:pt>
                <c:pt idx="3">
                  <c:v>41-50</c:v>
                </c:pt>
                <c:pt idx="4">
                  <c:v>51-60</c:v>
                </c:pt>
                <c:pt idx="5">
                  <c:v>&lt;10</c:v>
                </c:pt>
                <c:pt idx="6">
                  <c:v>&gt;60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25</c:v>
                </c:pt>
                <c:pt idx="1">
                  <c:v>21.9</c:v>
                </c:pt>
                <c:pt idx="2">
                  <c:v>20.3</c:v>
                </c:pt>
                <c:pt idx="3">
                  <c:v>14.8</c:v>
                </c:pt>
                <c:pt idx="4">
                  <c:v>7.3</c:v>
                </c:pt>
                <c:pt idx="5">
                  <c:v>6.9</c:v>
                </c:pt>
                <c:pt idx="6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F4-4998-BAA1-89C1B0E069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600" b="1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7.5"/>
        <c:minorUnit val="3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2398699999999996"/>
          <c:y val="3.5647600000000002E-2"/>
          <c:w val="0.36919800000000003"/>
          <c:h val="0.804078999999999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häufiger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... sind Sie körperlich erschöpft?</c:v>
                </c:pt>
                <c:pt idx="1">
                  <c:v>... sind Sie emotional erschöpft?</c:v>
                </c:pt>
                <c:pt idx="2">
                  <c:v>... fühlen Sie sich ausgelaugt?</c:v>
                </c:pt>
                <c:pt idx="3">
                  <c:v>... gehen Sie Ihrem Studium nach, obwohl Sie sich richtig krank und unwohl fühlen?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38</c:v>
                </c:pt>
                <c:pt idx="1">
                  <c:v>61.8</c:v>
                </c:pt>
                <c:pt idx="2">
                  <c:v>56.8</c:v>
                </c:pt>
                <c:pt idx="3">
                  <c:v>27.9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A1-493F-A5AA-60707AC1FC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gleich </c:v>
                </c:pt>
              </c:strCache>
            </c:strRef>
          </c:tx>
          <c:spPr>
            <a:solidFill>
              <a:srgbClr val="FFFF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... sind Sie körperlich erschöpft?</c:v>
                </c:pt>
                <c:pt idx="1">
                  <c:v>... sind Sie emotional erschöpft?</c:v>
                </c:pt>
                <c:pt idx="2">
                  <c:v>... fühlen Sie sich ausgelaugt?</c:v>
                </c:pt>
                <c:pt idx="3">
                  <c:v>... gehen Sie Ihrem Studium nach, obwohl Sie sich richtig krank und unwohl fühlen?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38.9</c:v>
                </c:pt>
                <c:pt idx="1">
                  <c:v>26.2</c:v>
                </c:pt>
                <c:pt idx="2">
                  <c:v>28.6</c:v>
                </c:pt>
                <c:pt idx="3">
                  <c:v>47.9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A1-493F-A5AA-60707AC1FC7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seltener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... sind Sie körperlich erschöpft?</c:v>
                </c:pt>
                <c:pt idx="1">
                  <c:v>... sind Sie emotional erschöpft?</c:v>
                </c:pt>
                <c:pt idx="2">
                  <c:v>... fühlen Sie sich ausgelaugt?</c:v>
                </c:pt>
                <c:pt idx="3">
                  <c:v>... gehen Sie Ihrem Studium nach, obwohl Sie sich richtig krank und unwohl fühlen?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23.1</c:v>
                </c:pt>
                <c:pt idx="1">
                  <c:v>12</c:v>
                </c:pt>
                <c:pt idx="2">
                  <c:v>14.7</c:v>
                </c:pt>
                <c:pt idx="3">
                  <c:v>24.1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A1-493F-A5AA-60707AC1FC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13941500000000001"/>
          <c:y val="0.93532499999999996"/>
          <c:w val="0.82000700000000004"/>
          <c:h val="6.467539999999999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56307300000000005"/>
          <c:y val="3.5647600000000002E-2"/>
          <c:w val="0.429008"/>
          <c:h val="0.804078999999999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häufiger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können Sie in Ihrer Freizeit das Studium nicht vergessen?</c:v>
                </c:pt>
                <c:pt idx="1">
                  <c:v>... fehlt Ihnen Bewegung und/ oder sportlicher Ausgleich?</c:v>
                </c:pt>
                <c:pt idx="2">
                  <c:v>... haben Sie finanzielle Probleme?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50.7</c:v>
                </c:pt>
                <c:pt idx="1">
                  <c:v>53.7</c:v>
                </c:pt>
                <c:pt idx="2">
                  <c:v>21.8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3F-4828-8882-DD33D9A7740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gleich </c:v>
                </c:pt>
              </c:strCache>
            </c:strRef>
          </c:tx>
          <c:spPr>
            <a:solidFill>
              <a:srgbClr val="FFFF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können Sie in Ihrer Freizeit das Studium nicht vergessen?</c:v>
                </c:pt>
                <c:pt idx="1">
                  <c:v>... fehlt Ihnen Bewegung und/ oder sportlicher Ausgleich?</c:v>
                </c:pt>
                <c:pt idx="2">
                  <c:v>... haben Sie finanzielle Probleme?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34.299999999999997</c:v>
                </c:pt>
                <c:pt idx="1">
                  <c:v>22.6</c:v>
                </c:pt>
                <c:pt idx="2">
                  <c:v>57.2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3F-4828-8882-DD33D9A7740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seltener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können Sie in Ihrer Freizeit das Studium nicht vergessen?</c:v>
                </c:pt>
                <c:pt idx="1">
                  <c:v>... fehlt Ihnen Bewegung und/ oder sportlicher Ausgleich?</c:v>
                </c:pt>
                <c:pt idx="2">
                  <c:v>... haben Sie finanzielle Probleme?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14.9</c:v>
                </c:pt>
                <c:pt idx="1">
                  <c:v>23.7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3F-4828-8882-DD33D9A77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"/>
          <c:y val="0.93532499999999996"/>
          <c:w val="0.95284800000000003"/>
          <c:h val="6.467539999999999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4937699999999998"/>
          <c:y val="3.5647600000000002E-2"/>
          <c:w val="0.34426899999999999"/>
          <c:h val="0.804078999999999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häufiger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belastet Ihr Studium Ihr Privatleben?</c:v>
                </c:pt>
                <c:pt idx="1">
                  <c:v>...bereuen Sie ein Studium begonnen zu haben?</c:v>
                </c:pt>
                <c:pt idx="2">
                  <c:v>...zweifeln Sie daran, das richtige Studienfach / den richtigen Studiengang gewählt zu haben?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39.200000000000003</c:v>
                </c:pt>
                <c:pt idx="1">
                  <c:v>10.6</c:v>
                </c:pt>
                <c:pt idx="2">
                  <c:v>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B9-469E-AEE4-C92480E16B4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gleich </c:v>
                </c:pt>
              </c:strCache>
            </c:strRef>
          </c:tx>
          <c:spPr>
            <a:solidFill>
              <a:srgbClr val="FFFF00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belastet Ihr Studium Ihr Privatleben?</c:v>
                </c:pt>
                <c:pt idx="1">
                  <c:v>...bereuen Sie ein Studium begonnen zu haben?</c:v>
                </c:pt>
                <c:pt idx="2">
                  <c:v>...zweifeln Sie daran, das richtige Studienfach / den richtigen Studiengang gewählt zu haben?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41.5</c:v>
                </c:pt>
                <c:pt idx="1">
                  <c:v>58.8</c:v>
                </c:pt>
                <c:pt idx="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B9-469E-AEE4-C92480E16B4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seltener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... belastet Ihr Studium Ihr Privatleben?</c:v>
                </c:pt>
                <c:pt idx="1">
                  <c:v>...bereuen Sie ein Studium begonnen zu haben?</c:v>
                </c:pt>
                <c:pt idx="2">
                  <c:v>...zweifeln Sie daran, das richtige Studienfach / den richtigen Studiengang gewählt zu haben?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19.3</c:v>
                </c:pt>
                <c:pt idx="1">
                  <c:v>20.6</c:v>
                </c:pt>
                <c:pt idx="2">
                  <c:v>28.4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B9-469E-AEE4-C92480E16B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19752500000000001"/>
          <c:y val="0.93532499999999996"/>
          <c:w val="0.76463700000000001"/>
          <c:h val="6.467539999999999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643868"/>
          <c:y val="3.9720100000000001E-2"/>
          <c:w val="0.34967799999999999"/>
          <c:h val="0.8973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Sorge die Regelstudienzeit nicht einhalten zu können</c:v>
                </c:pt>
                <c:pt idx="1">
                  <c:v>die Situation bereitet mir keine (wenig) Sorgen</c:v>
                </c:pt>
                <c:pt idx="2">
                  <c:v>Sorge um längerfristige Finanzierung des Studiums (z.B. Sorge um Stipendien, Bafög, etc.)</c:v>
                </c:pt>
                <c:pt idx="3">
                  <c:v>Sorge feststehende Zukunftspläne oder Karrierepläne nicht umsetzen zu können</c:v>
                </c:pt>
                <c:pt idx="4">
                  <c:v>Sorge um Studienabschluss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36.200000000000003</c:v>
                </c:pt>
                <c:pt idx="1">
                  <c:v>34.299999999999997</c:v>
                </c:pt>
                <c:pt idx="2">
                  <c:v>30</c:v>
                </c:pt>
                <c:pt idx="3">
                  <c:v>28.1</c:v>
                </c:pt>
                <c:pt idx="4">
                  <c:v>21.6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E2-4DC2-8FDE-42425F980B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##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595959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9.5"/>
        <c:minorUnit val="4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4460999999999999"/>
          <c:y val="5.85151E-2"/>
          <c:w val="0.84262099999999995"/>
          <c:h val="0.851851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einer</c:v>
                </c:pt>
                <c:pt idx="1">
                  <c:v>zwei </c:v>
                </c:pt>
                <c:pt idx="2">
                  <c:v>drei </c:v>
                </c:pt>
                <c:pt idx="3">
                  <c:v>mehr als drei</c:v>
                </c:pt>
                <c:pt idx="4">
                  <c:v>keiner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33.200000000000003</c:v>
                </c:pt>
                <c:pt idx="1">
                  <c:v>32</c:v>
                </c:pt>
                <c:pt idx="2">
                  <c:v>8.1</c:v>
                </c:pt>
                <c:pt idx="3">
                  <c:v>3.4</c:v>
                </c:pt>
                <c:pt idx="4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49-4755-80CB-1D89F32AA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36952699999999999"/>
          <c:y val="3.8541899999999997E-2"/>
          <c:w val="0.41549700000000001"/>
          <c:h val="0.84398600000000001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 w="19050" cap="flat">
              <a:solidFill>
                <a:srgbClr val="F5F5F5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CEBA-4C8A-8CA9-6A3D91011E80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EBA-4C8A-8CA9-6A3D91011E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CEBA-4C8A-8CA9-6A3D91011E80}"/>
              </c:ext>
            </c:extLst>
          </c:dPt>
          <c:dPt>
            <c:idx val="3"/>
            <c:bubble3D val="0"/>
            <c:explosion val="9"/>
            <c:spPr>
              <a:solidFill>
                <a:schemeClr val="accent4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CEBA-4C8A-8CA9-6A3D91011E8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 cap="flat">
                <a:solidFill>
                  <a:srgbClr val="F5F5F5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CEBA-4C8A-8CA9-6A3D91011E80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EBA-4C8A-8CA9-6A3D91011E80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CEBA-4C8A-8CA9-6A3D91011E80}"/>
                </c:ext>
              </c:extLst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CEBA-4C8A-8CA9-6A3D91011E80}"/>
                </c:ext>
              </c:extLst>
            </c:dLbl>
            <c:dLbl>
              <c:idx val="3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CEBA-4C8A-8CA9-6A3D91011E80}"/>
                </c:ext>
              </c:extLst>
            </c:dLbl>
            <c:dLbl>
              <c:idx val="4"/>
              <c:numFmt formatCode="0%" sourceLinked="0"/>
              <c:spPr/>
              <c:txPr>
                <a:bodyPr/>
                <a:lstStyle/>
                <a:p>
                  <a:pPr>
                    <a:defRPr sz="160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CEBA-4C8A-8CA9-6A3D91011E80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das ganze Semester </c:v>
                </c:pt>
                <c:pt idx="1">
                  <c:v>unbegrenzt als Stream</c:v>
                </c:pt>
                <c:pt idx="2">
                  <c:v>unbegrenzt als Download</c:v>
                </c:pt>
                <c:pt idx="3">
                  <c:v>einmalig (Liveübertragung)</c:v>
                </c:pt>
                <c:pt idx="4">
                  <c:v>für einen kurzen Zeitraum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68.099999999999994</c:v>
                </c:pt>
                <c:pt idx="1">
                  <c:v>26.5</c:v>
                </c:pt>
                <c:pt idx="2">
                  <c:v>29.9</c:v>
                </c:pt>
                <c:pt idx="3">
                  <c:v>20.6</c:v>
                </c:pt>
                <c:pt idx="4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EBA-4C8A-8CA9-6A3D91011E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"/>
          <c:y val="0.89756000000000002"/>
          <c:w val="1"/>
          <c:h val="0.1024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600" b="0" i="0" u="none" strike="noStrike">
              <a:solidFill>
                <a:srgbClr val="595959"/>
              </a:solidFill>
              <a:latin typeface="Helvetica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6982800000000001"/>
          <c:y val="5.85151E-2"/>
          <c:w val="0.81777900000000003"/>
          <c:h val="0.851851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sehr gut (&gt;74%)</c:v>
                </c:pt>
                <c:pt idx="1">
                  <c:v>gut (50-74%)</c:v>
                </c:pt>
                <c:pt idx="2">
                  <c:v>mäßig (25-49%)</c:v>
                </c:pt>
                <c:pt idx="3">
                  <c:v>wenig (&lt;25%)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45.8</c:v>
                </c:pt>
                <c:pt idx="1">
                  <c:v>38</c:v>
                </c:pt>
                <c:pt idx="2">
                  <c:v>11.9</c:v>
                </c:pt>
                <c:pt idx="3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56-4B8B-A65F-D3E0D2FE2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2.5"/>
        <c:minorUnit val="6.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5173400000000001"/>
          <c:y val="6.4945699999999995E-2"/>
          <c:w val="0.83486800000000005"/>
          <c:h val="0.836944000000000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EFEFEF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keiner</c:v>
                </c:pt>
                <c:pt idx="1">
                  <c:v>einer</c:v>
                </c:pt>
                <c:pt idx="2">
                  <c:v>zwei </c:v>
                </c:pt>
                <c:pt idx="3">
                  <c:v>drei </c:v>
                </c:pt>
                <c:pt idx="4">
                  <c:v>mehr als drei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66.2</c:v>
                </c:pt>
                <c:pt idx="1">
                  <c:v>15.5</c:v>
                </c:pt>
                <c:pt idx="2">
                  <c:v>12.1</c:v>
                </c:pt>
                <c:pt idx="3">
                  <c:v>3.1</c:v>
                </c:pt>
                <c:pt idx="4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68-4C23-BCF7-0DAC5B3F9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de-DE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0.22811</cdr:x>
      <cdr:y>0.2112</cdr:y>
    </cdr:from>
    <cdr:to>
      <cdr:x>0.46411</cdr:x>
      <cdr:y>0.29094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359172" y="1059611"/>
          <a:ext cx="2440729" cy="4001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 cap="flat">
          <a:noFill/>
          <a:miter lim="400000"/>
        </a:ln>
        <a:effectLst xmlns:a="http://schemas.openxmlformats.org/drawingml/2006/main"/>
        <a:sp3d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none"/>
      </cdr:style>
      <cdr:txBody>
        <a:bodyPr xmlns:a="http://schemas.openxmlformats.org/drawingml/2006/main" rot="0" spcFirstLastPara="1" vertOverflow="clip" horzOverflow="overflow" vert="horz" wrap="none" lIns="45718" tIns="45718" rIns="45718" bIns="45718" numCol="1" spcCol="38100" rtlCol="0" anchor="ctr">
          <a:spAutoFit/>
        </a:bodyPr>
        <a:lstStyle xmlns:a="http://schemas.openxmlformats.org/drawingml/2006/main"/>
        <a:p xmlns:a="http://schemas.openxmlformats.org/drawingml/2006/main">
          <a:pPr marL="0" marR="0" indent="0" algn="l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de-DE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rPr>
            <a:t> </a:t>
          </a:r>
          <a:r>
            <a:rPr kumimoji="0" lang="de-DE" sz="200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rPr>
            <a:t>synchrone</a:t>
          </a:r>
          <a:r>
            <a:rPr kumimoji="0" lang="de-DE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rPr>
            <a:t> </a:t>
          </a:r>
          <a:r>
            <a:rPr kumimoji="0" lang="de-DE" sz="2000" i="1" u="none" strike="noStrike" cap="none" spc="0" normalizeH="0" baseline="0" dirty="0" err="1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rPr>
            <a:t>Lehrform</a:t>
          </a:r>
          <a:endParaRPr kumimoji="0" lang="de-DE" sz="2000" i="1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Shape 7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42" name="Shape 7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rechtsbg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6"/>
          <p:cNvSpPr/>
          <p:nvPr/>
        </p:nvSpPr>
        <p:spPr>
          <a:xfrm>
            <a:off x="0" y="-1"/>
            <a:ext cx="12192000" cy="1440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Rechteck 11"/>
          <p:cNvSpPr/>
          <p:nvPr/>
        </p:nvSpPr>
        <p:spPr>
          <a:xfrm>
            <a:off x="0" y="1439999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Bildplatzhalter 2"/>
          <p:cNvSpPr>
            <a:spLocks noGrp="1"/>
          </p:cNvSpPr>
          <p:nvPr>
            <p:ph type="pic" idx="13"/>
          </p:nvPr>
        </p:nvSpPr>
        <p:spPr>
          <a:xfrm>
            <a:off x="-3" y="738000"/>
            <a:ext cx="6096006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18" name="Grafik 14" descr="Grafik 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6000" y="5762761"/>
            <a:ext cx="4848023" cy="726942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feld 15"/>
          <p:cNvSpPr txBox="1"/>
          <p:nvPr/>
        </p:nvSpPr>
        <p:spPr>
          <a:xfrm>
            <a:off x="8072983" y="5393309"/>
            <a:ext cx="298334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rgbClr val="B1E053"/>
                </a:solidFill>
              </a:defRPr>
            </a:lvl1pPr>
          </a:lstStyle>
          <a:p>
            <a:r>
              <a:t>Schafft Wissen. Seit 1502.</a:t>
            </a:r>
          </a:p>
        </p:txBody>
      </p:sp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xfrm>
            <a:off x="6456000" y="1812051"/>
            <a:ext cx="5400000" cy="3240004"/>
          </a:xfrm>
          <a:prstGeom prst="rect">
            <a:avLst/>
          </a:prstGeom>
        </p:spPr>
        <p:txBody>
          <a:bodyPr anchor="t"/>
          <a:lstStyle>
            <a:lvl1pPr>
              <a:defRPr sz="55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575999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HF und Text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hteck 7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3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331200" y="386999"/>
            <a:ext cx="4068001" cy="6084002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144" name="Grafik 10" descr="Grafik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4807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879200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46" name="Titeltext"/>
          <p:cNvSpPr txBox="1">
            <a:spLocks noGrp="1"/>
          </p:cNvSpPr>
          <p:nvPr>
            <p:ph type="title"/>
          </p:nvPr>
        </p:nvSpPr>
        <p:spPr>
          <a:xfrm>
            <a:off x="4679603" y="386999"/>
            <a:ext cx="7181199" cy="14400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47" name="Rechteck 16"/>
          <p:cNvSpPr/>
          <p:nvPr/>
        </p:nvSpPr>
        <p:spPr>
          <a:xfrm>
            <a:off x="4679603" y="1822499"/>
            <a:ext cx="7510831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e HF und Text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hteck 12"/>
          <p:cNvSpPr/>
          <p:nvPr/>
        </p:nvSpPr>
        <p:spPr>
          <a:xfrm>
            <a:off x="0" y="0"/>
            <a:ext cx="12192000" cy="1440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6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331200" y="386999"/>
            <a:ext cx="4068001" cy="6084002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157" name="Grafik 19" descr="Grafik 1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888650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59" name="Rechteck 22"/>
          <p:cNvSpPr/>
          <p:nvPr/>
        </p:nvSpPr>
        <p:spPr>
          <a:xfrm>
            <a:off x="8796618" y="3320996"/>
            <a:ext cx="3395383" cy="108006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8796618" y="3429000"/>
            <a:ext cx="3060003" cy="306000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1" name="Titeltext"/>
          <p:cNvSpPr txBox="1">
            <a:spLocks noGrp="1"/>
          </p:cNvSpPr>
          <p:nvPr>
            <p:ph type="title"/>
          </p:nvPr>
        </p:nvSpPr>
        <p:spPr>
          <a:xfrm>
            <a:off x="8796618" y="1880995"/>
            <a:ext cx="3060003" cy="14400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sp>
        <p:nvSpPr>
          <p:cNvPr id="16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6063991" y="6326994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63" name="Rechteck 26"/>
          <p:cNvSpPr/>
          <p:nvPr/>
        </p:nvSpPr>
        <p:spPr>
          <a:xfrm>
            <a:off x="4397418" y="381486"/>
            <a:ext cx="108002" cy="6084000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Quadr. und Text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hteck 10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172" name="Grafik 12" descr="Grafik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Titeltext"/>
          <p:cNvSpPr txBox="1">
            <a:spLocks noGrp="1"/>
          </p:cNvSpPr>
          <p:nvPr>
            <p:ph type="title"/>
          </p:nvPr>
        </p:nvSpPr>
        <p:spPr>
          <a:xfrm>
            <a:off x="6691038" y="765700"/>
            <a:ext cx="5166003" cy="1080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74" name="Rechteck 15"/>
          <p:cNvSpPr/>
          <p:nvPr/>
        </p:nvSpPr>
        <p:spPr>
          <a:xfrm>
            <a:off x="6691038" y="1845697"/>
            <a:ext cx="5512542" cy="108003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5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6691038" y="1953697"/>
            <a:ext cx="5166003" cy="4536003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7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895199" y="6326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7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Quadr. und Text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hteck 13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5" name="Textebene 1…"/>
          <p:cNvSpPr txBox="1">
            <a:spLocks noGrp="1"/>
          </p:cNvSpPr>
          <p:nvPr>
            <p:ph type="body" idx="1"/>
          </p:nvPr>
        </p:nvSpPr>
        <p:spPr>
          <a:xfrm>
            <a:off x="331200" y="386999"/>
            <a:ext cx="6084000" cy="6084002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8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895199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87" name="Titeltext"/>
          <p:cNvSpPr txBox="1">
            <a:spLocks noGrp="1"/>
          </p:cNvSpPr>
          <p:nvPr>
            <p:ph type="title"/>
          </p:nvPr>
        </p:nvSpPr>
        <p:spPr>
          <a:xfrm>
            <a:off x="6691038" y="765700"/>
            <a:ext cx="5166003" cy="1080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88" name="Rechteck 12"/>
          <p:cNvSpPr/>
          <p:nvPr/>
        </p:nvSpPr>
        <p:spPr>
          <a:xfrm>
            <a:off x="6691038" y="1845697"/>
            <a:ext cx="5512542" cy="108003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189" name="Grafik 16" descr="Grafik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und Bild Quadr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hteck 8"/>
          <p:cNvSpPr/>
          <p:nvPr/>
        </p:nvSpPr>
        <p:spPr>
          <a:xfrm>
            <a:off x="-1" y="1629697"/>
            <a:ext cx="7224001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99" name="Rechteck 14"/>
          <p:cNvSpPr/>
          <p:nvPr/>
        </p:nvSpPr>
        <p:spPr>
          <a:xfrm>
            <a:off x="7224000" y="1629697"/>
            <a:ext cx="108002" cy="486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0" name="Bildplatzhalter 2"/>
          <p:cNvSpPr>
            <a:spLocks noGrp="1"/>
          </p:cNvSpPr>
          <p:nvPr>
            <p:ph type="pic" sz="half" idx="13"/>
          </p:nvPr>
        </p:nvSpPr>
        <p:spPr>
          <a:xfrm>
            <a:off x="7331998" y="1629698"/>
            <a:ext cx="4860003" cy="486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201" name="Grafik 16" descr="Grafik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6345758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und Bild Quadr.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hteck 8"/>
          <p:cNvSpPr/>
          <p:nvPr/>
        </p:nvSpPr>
        <p:spPr>
          <a:xfrm>
            <a:off x="-1" y="1629697"/>
            <a:ext cx="7224001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1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2" name="Rechteck 14"/>
          <p:cNvSpPr/>
          <p:nvPr/>
        </p:nvSpPr>
        <p:spPr>
          <a:xfrm>
            <a:off x="7224000" y="1629697"/>
            <a:ext cx="108002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3" name="Bildplatzhalter 2"/>
          <p:cNvSpPr>
            <a:spLocks noGrp="1"/>
          </p:cNvSpPr>
          <p:nvPr>
            <p:ph type="pic" sz="half" idx="13"/>
          </p:nvPr>
        </p:nvSpPr>
        <p:spPr>
          <a:xfrm>
            <a:off x="7331998" y="1629698"/>
            <a:ext cx="4860003" cy="486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214" name="Grafik 16" descr="Grafik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6345758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und Bild QF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Rechteck 14"/>
          <p:cNvSpPr/>
          <p:nvPr/>
        </p:nvSpPr>
        <p:spPr>
          <a:xfrm>
            <a:off x="7331998" y="1629697"/>
            <a:ext cx="4860003" cy="486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4" name="Bildplatzhalter 2"/>
          <p:cNvSpPr>
            <a:spLocks noGrp="1"/>
          </p:cNvSpPr>
          <p:nvPr>
            <p:ph type="pic" sz="quarter" idx="13"/>
          </p:nvPr>
        </p:nvSpPr>
        <p:spPr>
          <a:xfrm>
            <a:off x="7511998" y="2057786"/>
            <a:ext cx="4680002" cy="324000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225" name="Grafik 16" descr="Grafik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5153788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8" name="Rechteck 19"/>
          <p:cNvSpPr/>
          <p:nvPr/>
        </p:nvSpPr>
        <p:spPr>
          <a:xfrm>
            <a:off x="0" y="1629583"/>
            <a:ext cx="7331999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37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Textspalten und Bild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chteck 7"/>
          <p:cNvSpPr/>
          <p:nvPr/>
        </p:nvSpPr>
        <p:spPr>
          <a:xfrm>
            <a:off x="9384000" y="0"/>
            <a:ext cx="2808003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6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29698"/>
            <a:ext cx="2700003" cy="486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7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0859999" y="5171035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48" name="Rechteck 9"/>
          <p:cNvSpPr/>
          <p:nvPr/>
        </p:nvSpPr>
        <p:spPr>
          <a:xfrm>
            <a:off x="-1" y="1629697"/>
            <a:ext cx="9384002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49" name="Grafik 11" descr="Grafik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5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Textspalten und Bilder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echteck 16"/>
          <p:cNvSpPr/>
          <p:nvPr/>
        </p:nvSpPr>
        <p:spPr>
          <a:xfrm>
            <a:off x="9384000" y="0"/>
            <a:ext cx="2808003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9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29698"/>
            <a:ext cx="2700003" cy="2016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0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1219998" y="2673699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261" name="Grafik 20" descr="Grafik 2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Bildplatzhalter 2"/>
          <p:cNvSpPr>
            <a:spLocks noGrp="1"/>
          </p:cNvSpPr>
          <p:nvPr>
            <p:ph type="pic" sz="quarter" idx="14"/>
          </p:nvPr>
        </p:nvSpPr>
        <p:spPr>
          <a:xfrm>
            <a:off x="9491998" y="3753699"/>
            <a:ext cx="2700003" cy="2016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3" name="Textplatzhalter 5"/>
          <p:cNvSpPr>
            <a:spLocks noGrp="1"/>
          </p:cNvSpPr>
          <p:nvPr>
            <p:ph type="body" sz="quarter" idx="15"/>
          </p:nvPr>
        </p:nvSpPr>
        <p:spPr>
          <a:xfrm rot="16200000">
            <a:off x="11219998" y="4797700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264" name="Rechteck 23"/>
          <p:cNvSpPr/>
          <p:nvPr/>
        </p:nvSpPr>
        <p:spPr>
          <a:xfrm>
            <a:off x="9491998" y="3645699"/>
            <a:ext cx="2700003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5" name="Rechteck 24"/>
          <p:cNvSpPr/>
          <p:nvPr/>
        </p:nvSpPr>
        <p:spPr>
          <a:xfrm>
            <a:off x="-1" y="1629697"/>
            <a:ext cx="9384002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6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6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Name rechtsbg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6"/>
          <p:cNvSpPr/>
          <p:nvPr/>
        </p:nvSpPr>
        <p:spPr>
          <a:xfrm>
            <a:off x="0" y="-1"/>
            <a:ext cx="12192000" cy="1440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" name="Rechteck 10"/>
          <p:cNvSpPr/>
          <p:nvPr/>
        </p:nvSpPr>
        <p:spPr>
          <a:xfrm>
            <a:off x="0" y="1439999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" name="Bildplatzhalter 2"/>
          <p:cNvSpPr>
            <a:spLocks noGrp="1"/>
          </p:cNvSpPr>
          <p:nvPr>
            <p:ph type="pic" idx="13"/>
          </p:nvPr>
        </p:nvSpPr>
        <p:spPr>
          <a:xfrm>
            <a:off x="-3" y="738000"/>
            <a:ext cx="6096006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32" name="Grafik 4" descr="Grafik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6000" y="5762761"/>
            <a:ext cx="4848023" cy="726942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Textfeld 13"/>
          <p:cNvSpPr txBox="1"/>
          <p:nvPr/>
        </p:nvSpPr>
        <p:spPr>
          <a:xfrm>
            <a:off x="8072983" y="5393309"/>
            <a:ext cx="298334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rgbClr val="B1E053"/>
                </a:solidFill>
              </a:defRPr>
            </a:lvl1pPr>
          </a:lstStyle>
          <a:p>
            <a:r>
              <a:t>Schafft Wissen. Seit 1502.</a:t>
            </a:r>
          </a:p>
        </p:txBody>
      </p:sp>
      <p:sp>
        <p:nvSpPr>
          <p:cNvPr id="34" name="Titeltext"/>
          <p:cNvSpPr txBox="1">
            <a:spLocks noGrp="1"/>
          </p:cNvSpPr>
          <p:nvPr>
            <p:ph type="title"/>
          </p:nvPr>
        </p:nvSpPr>
        <p:spPr>
          <a:xfrm>
            <a:off x="6456000" y="1812051"/>
            <a:ext cx="5400000" cy="2340001"/>
          </a:xfrm>
          <a:prstGeom prst="rect">
            <a:avLst/>
          </a:prstGeom>
        </p:spPr>
        <p:txBody>
          <a:bodyPr anchor="t"/>
          <a:lstStyle>
            <a:lvl1pPr>
              <a:defRPr sz="55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Titeltext</a:t>
            </a:r>
          </a:p>
        </p:txBody>
      </p:sp>
      <p:sp>
        <p:nvSpPr>
          <p:cNvPr id="35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575999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6457037" y="4375053"/>
            <a:ext cx="5400004" cy="90000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Textspalten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Rechteck 7"/>
          <p:cNvSpPr/>
          <p:nvPr/>
        </p:nvSpPr>
        <p:spPr>
          <a:xfrm>
            <a:off x="0" y="1629697"/>
            <a:ext cx="12192000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75" name="Grafik 13" descr="Grafik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Rechteck 15"/>
          <p:cNvSpPr/>
          <p:nvPr/>
        </p:nvSpPr>
        <p:spPr>
          <a:xfrm>
            <a:off x="6096000" y="1629579"/>
            <a:ext cx="108000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7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78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695323" y="1627752"/>
            <a:ext cx="5400677" cy="4860003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7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Textspalten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Rechteck 9"/>
          <p:cNvSpPr/>
          <p:nvPr/>
        </p:nvSpPr>
        <p:spPr>
          <a:xfrm>
            <a:off x="0" y="1629697"/>
            <a:ext cx="12192000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87" name="Grafik 11" descr="Grafik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Rechteck 16"/>
          <p:cNvSpPr/>
          <p:nvPr/>
        </p:nvSpPr>
        <p:spPr>
          <a:xfrm>
            <a:off x="6096000" y="1629579"/>
            <a:ext cx="108000" cy="4860004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9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90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695325" y="1629461"/>
            <a:ext cx="5400675" cy="4860004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9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spalten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hteck 14"/>
          <p:cNvSpPr/>
          <p:nvPr/>
        </p:nvSpPr>
        <p:spPr>
          <a:xfrm>
            <a:off x="11496675" y="1629697"/>
            <a:ext cx="695325" cy="486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99" name="Grafik 16" descr="Grafik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01" name="Rechteck 19"/>
          <p:cNvSpPr/>
          <p:nvPr/>
        </p:nvSpPr>
        <p:spPr>
          <a:xfrm>
            <a:off x="-3" y="1629583"/>
            <a:ext cx="11496680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2" name="Rechteck 8"/>
          <p:cNvSpPr/>
          <p:nvPr/>
        </p:nvSpPr>
        <p:spPr>
          <a:xfrm>
            <a:off x="11496675" y="1629583"/>
            <a:ext cx="108000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3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695323" y="1643034"/>
            <a:ext cx="5040003" cy="4846552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0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und Bilder MLU">
    <p:bg>
      <p:bgPr>
        <a:solidFill>
          <a:srgbClr val="B1E0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hteck 13"/>
          <p:cNvSpPr/>
          <p:nvPr/>
        </p:nvSpPr>
        <p:spPr>
          <a:xfrm>
            <a:off x="9491998" y="0"/>
            <a:ext cx="2700003" cy="6858000"/>
          </a:xfrm>
          <a:prstGeom prst="rect">
            <a:avLst/>
          </a:prstGeom>
          <a:solidFill>
            <a:srgbClr val="F5F5F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12" name="Grafik 14" descr="Grafik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39054"/>
            <a:ext cx="2700003" cy="2016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4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1219998" y="2683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9491998" y="3763055"/>
            <a:ext cx="2700003" cy="2016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6" name="Textplatzhalter 5"/>
          <p:cNvSpPr>
            <a:spLocks noGrp="1"/>
          </p:cNvSpPr>
          <p:nvPr>
            <p:ph type="body" sz="quarter" idx="15"/>
          </p:nvPr>
        </p:nvSpPr>
        <p:spPr>
          <a:xfrm rot="16200000">
            <a:off x="11219998" y="4807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317" name="Rechteck 20"/>
          <p:cNvSpPr/>
          <p:nvPr/>
        </p:nvSpPr>
        <p:spPr>
          <a:xfrm>
            <a:off x="9491998" y="3655054"/>
            <a:ext cx="2700003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8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22876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und Bilder MLU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Rechteck 10"/>
          <p:cNvSpPr/>
          <p:nvPr/>
        </p:nvSpPr>
        <p:spPr>
          <a:xfrm>
            <a:off x="9491998" y="0"/>
            <a:ext cx="2700003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27" name="Grafik 12" descr="Grafik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39054"/>
            <a:ext cx="2700003" cy="2016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29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1219998" y="2683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30" name="Bildplatzhalter 2"/>
          <p:cNvSpPr>
            <a:spLocks noGrp="1"/>
          </p:cNvSpPr>
          <p:nvPr>
            <p:ph type="pic" sz="quarter" idx="14"/>
          </p:nvPr>
        </p:nvSpPr>
        <p:spPr>
          <a:xfrm>
            <a:off x="9491998" y="3763055"/>
            <a:ext cx="2700003" cy="2016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1" name="Textplatzhalter 5"/>
          <p:cNvSpPr>
            <a:spLocks noGrp="1"/>
          </p:cNvSpPr>
          <p:nvPr>
            <p:ph type="body" sz="quarter" idx="15"/>
          </p:nvPr>
        </p:nvSpPr>
        <p:spPr>
          <a:xfrm rot="16200000">
            <a:off x="11219998" y="4807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332" name="Rechteck 23"/>
          <p:cNvSpPr/>
          <p:nvPr/>
        </p:nvSpPr>
        <p:spPr>
          <a:xfrm>
            <a:off x="9491998" y="3655054"/>
            <a:ext cx="2700003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3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22876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3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und Bilder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Rechteck 11"/>
          <p:cNvSpPr/>
          <p:nvPr/>
        </p:nvSpPr>
        <p:spPr>
          <a:xfrm>
            <a:off x="9491998" y="0"/>
            <a:ext cx="2700003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42" name="Grafik 13" descr="Grafik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39054"/>
            <a:ext cx="2700003" cy="2016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4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1219998" y="2683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9491998" y="3763055"/>
            <a:ext cx="2700003" cy="2016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6" name="Textplatzhalter 5"/>
          <p:cNvSpPr>
            <a:spLocks noGrp="1"/>
          </p:cNvSpPr>
          <p:nvPr>
            <p:ph type="body" sz="quarter" idx="15"/>
          </p:nvPr>
        </p:nvSpPr>
        <p:spPr>
          <a:xfrm rot="16200000">
            <a:off x="11219998" y="4807055"/>
            <a:ext cx="180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347" name="Rechteck 8"/>
          <p:cNvSpPr/>
          <p:nvPr/>
        </p:nvSpPr>
        <p:spPr>
          <a:xfrm>
            <a:off x="9491998" y="3655054"/>
            <a:ext cx="2700003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8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und Bild schmal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hteck 7"/>
          <p:cNvSpPr/>
          <p:nvPr/>
        </p:nvSpPr>
        <p:spPr>
          <a:xfrm>
            <a:off x="9491998" y="0"/>
            <a:ext cx="2700003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7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39054"/>
            <a:ext cx="2700003" cy="521894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8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0859999" y="5525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359" name="Grafik 14" descr="Grafik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61" name="Rechteck 17"/>
          <p:cNvSpPr/>
          <p:nvPr/>
        </p:nvSpPr>
        <p:spPr>
          <a:xfrm>
            <a:off x="9491998" y="1531054"/>
            <a:ext cx="2700003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und Bild schmal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Rechteck 7"/>
          <p:cNvSpPr/>
          <p:nvPr/>
        </p:nvSpPr>
        <p:spPr>
          <a:xfrm>
            <a:off x="9491998" y="0"/>
            <a:ext cx="2700004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0" name="Bildplatzhalter 2"/>
          <p:cNvSpPr>
            <a:spLocks noGrp="1"/>
          </p:cNvSpPr>
          <p:nvPr>
            <p:ph type="pic" sz="quarter" idx="13"/>
          </p:nvPr>
        </p:nvSpPr>
        <p:spPr>
          <a:xfrm>
            <a:off x="9491998" y="1639054"/>
            <a:ext cx="2700003" cy="521894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71" name="Textebene 1…"/>
          <p:cNvSpPr txBox="1">
            <a:spLocks noGrp="1"/>
          </p:cNvSpPr>
          <p:nvPr>
            <p:ph type="body" sz="quarter" idx="1"/>
          </p:nvPr>
        </p:nvSpPr>
        <p:spPr>
          <a:xfrm rot="16200000">
            <a:off x="10859999" y="5525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>
              <a:buFontTx/>
              <a:defRPr sz="900">
                <a:solidFill>
                  <a:srgbClr val="FFFFFF"/>
                </a:solidFill>
              </a:defRPr>
            </a:lvl2pPr>
            <a:lvl3pPr marL="1017269" indent="-102869">
              <a:buFontTx/>
              <a:defRPr sz="900">
                <a:solidFill>
                  <a:srgbClr val="FFFFFF"/>
                </a:solidFill>
              </a:defRPr>
            </a:lvl3pPr>
            <a:lvl4pPr marL="1485900" indent="-114300">
              <a:buFontTx/>
              <a:defRPr sz="900">
                <a:solidFill>
                  <a:srgbClr val="FFFFFF"/>
                </a:solidFill>
              </a:defRPr>
            </a:lvl4pPr>
            <a:lvl5pPr marL="1943100" indent="-114300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372" name="Grafik 12" descr="Grafik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74" name="Rechteck 18"/>
          <p:cNvSpPr/>
          <p:nvPr/>
        </p:nvSpPr>
        <p:spPr>
          <a:xfrm>
            <a:off x="9491998" y="1531054"/>
            <a:ext cx="2700003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Textfeld ohne Bild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Rechteck 13"/>
          <p:cNvSpPr/>
          <p:nvPr/>
        </p:nvSpPr>
        <p:spPr>
          <a:xfrm>
            <a:off x="-2" y="0"/>
            <a:ext cx="10631855" cy="685800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3" name="Rechteck 9"/>
          <p:cNvSpPr/>
          <p:nvPr/>
        </p:nvSpPr>
        <p:spPr>
          <a:xfrm>
            <a:off x="10739849" y="0"/>
            <a:ext cx="587328" cy="6857997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4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972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85" name="Rechteck 18"/>
          <p:cNvSpPr/>
          <p:nvPr/>
        </p:nvSpPr>
        <p:spPr>
          <a:xfrm rot="16200000">
            <a:off x="7256850" y="3374998"/>
            <a:ext cx="6858001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6" name="Textebene 1…"/>
          <p:cNvSpPr txBox="1">
            <a:spLocks noGrp="1"/>
          </p:cNvSpPr>
          <p:nvPr>
            <p:ph type="body" idx="1"/>
          </p:nvPr>
        </p:nvSpPr>
        <p:spPr>
          <a:xfrm>
            <a:off x="695320" y="1629698"/>
            <a:ext cx="9720003" cy="4860003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387" name="Grafik 16" descr="Grafik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10815239" y="1115538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 QF und Bildbeschr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Rechteck 8"/>
          <p:cNvSpPr/>
          <p:nvPr/>
        </p:nvSpPr>
        <p:spPr>
          <a:xfrm>
            <a:off x="9563999" y="2240999"/>
            <a:ext cx="2628003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96" name="Rechteck 12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9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74317" y="2349000"/>
            <a:ext cx="2286003" cy="4140002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8" name="Bildplatzhalter 2"/>
          <p:cNvSpPr>
            <a:spLocks noGrp="1"/>
          </p:cNvSpPr>
          <p:nvPr>
            <p:ph type="pic" idx="13"/>
          </p:nvPr>
        </p:nvSpPr>
        <p:spPr>
          <a:xfrm>
            <a:off x="330076" y="369000"/>
            <a:ext cx="9000002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9" name="Titeltext"/>
          <p:cNvSpPr txBox="1">
            <a:spLocks noGrp="1"/>
          </p:cNvSpPr>
          <p:nvPr>
            <p:ph type="title"/>
          </p:nvPr>
        </p:nvSpPr>
        <p:spPr>
          <a:xfrm>
            <a:off x="9571596" y="800998"/>
            <a:ext cx="2285445" cy="144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pic>
        <p:nvPicPr>
          <p:cNvPr id="400" name="Grafik 19" descr="Grafik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810075" y="6344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0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linksbd. ML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9"/>
          <p:cNvSpPr/>
          <p:nvPr/>
        </p:nvSpPr>
        <p:spPr>
          <a:xfrm>
            <a:off x="0" y="1439344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5" name="Rechteck 10"/>
          <p:cNvSpPr/>
          <p:nvPr/>
        </p:nvSpPr>
        <p:spPr>
          <a:xfrm>
            <a:off x="0" y="0"/>
            <a:ext cx="12192000" cy="1440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6" name="Titeltext"/>
          <p:cNvSpPr txBox="1">
            <a:spLocks noGrp="1"/>
          </p:cNvSpPr>
          <p:nvPr>
            <p:ph type="title"/>
          </p:nvPr>
        </p:nvSpPr>
        <p:spPr>
          <a:xfrm>
            <a:off x="338475" y="1812051"/>
            <a:ext cx="5400000" cy="3240004"/>
          </a:xfrm>
          <a:prstGeom prst="rect">
            <a:avLst/>
          </a:prstGeom>
        </p:spPr>
        <p:txBody>
          <a:bodyPr anchor="t"/>
          <a:lstStyle>
            <a:lvl1pPr>
              <a:defRPr sz="55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Titeltext</a:t>
            </a:r>
          </a:p>
        </p:txBody>
      </p:sp>
      <p:sp>
        <p:nvSpPr>
          <p:cNvPr id="47" name="Bildplatzhalter 2"/>
          <p:cNvSpPr>
            <a:spLocks noGrp="1"/>
          </p:cNvSpPr>
          <p:nvPr>
            <p:ph type="pic" idx="13"/>
          </p:nvPr>
        </p:nvSpPr>
        <p:spPr>
          <a:xfrm>
            <a:off x="6096000" y="738000"/>
            <a:ext cx="6100951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48" name="Grafik 17" descr="Grafik 1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475" y="5762761"/>
            <a:ext cx="4848020" cy="726942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Textfeld 18"/>
          <p:cNvSpPr txBox="1"/>
          <p:nvPr/>
        </p:nvSpPr>
        <p:spPr>
          <a:xfrm>
            <a:off x="1955456" y="5393309"/>
            <a:ext cx="298334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rgbClr val="B1E053"/>
                </a:solidFill>
              </a:defRPr>
            </a:lvl1pPr>
          </a:lstStyle>
          <a:p>
            <a:r>
              <a:t>Schafft Wissen. Seit 1502.</a:t>
            </a:r>
          </a:p>
        </p:txBody>
      </p:sp>
      <p:sp>
        <p:nvSpPr>
          <p:cNvPr id="5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 QF und Bildbeschr.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Rechteck 9"/>
          <p:cNvSpPr/>
          <p:nvPr/>
        </p:nvSpPr>
        <p:spPr>
          <a:xfrm>
            <a:off x="9563999" y="2240999"/>
            <a:ext cx="2628003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10" name="Rechteck 12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11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71596" y="2349000"/>
            <a:ext cx="2290331" cy="4140002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2" name="Bildplatzhalter 2"/>
          <p:cNvSpPr>
            <a:spLocks noGrp="1"/>
          </p:cNvSpPr>
          <p:nvPr>
            <p:ph type="pic" idx="13"/>
          </p:nvPr>
        </p:nvSpPr>
        <p:spPr>
          <a:xfrm>
            <a:off x="330076" y="369000"/>
            <a:ext cx="9000002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810075" y="6344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14" name="Titeltext"/>
          <p:cNvSpPr txBox="1">
            <a:spLocks noGrp="1"/>
          </p:cNvSpPr>
          <p:nvPr>
            <p:ph type="title"/>
          </p:nvPr>
        </p:nvSpPr>
        <p:spPr>
          <a:xfrm>
            <a:off x="9571596" y="800998"/>
            <a:ext cx="2285445" cy="144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pic>
        <p:nvPicPr>
          <p:cNvPr id="415" name="Grafik 20" descr="Grafik 2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QF und Beschr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Rechteck 7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24" name="Textebene 1…"/>
          <p:cNvSpPr txBox="1">
            <a:spLocks noGrp="1"/>
          </p:cNvSpPr>
          <p:nvPr>
            <p:ph type="body" idx="1"/>
          </p:nvPr>
        </p:nvSpPr>
        <p:spPr>
          <a:xfrm>
            <a:off x="325056" y="369000"/>
            <a:ext cx="9000002" cy="6120001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5" name="Rechteck 12"/>
          <p:cNvSpPr/>
          <p:nvPr/>
        </p:nvSpPr>
        <p:spPr>
          <a:xfrm>
            <a:off x="9563999" y="2240999"/>
            <a:ext cx="2628003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2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9571596" y="2349000"/>
            <a:ext cx="2285445" cy="414000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7" name="Titeltext"/>
          <p:cNvSpPr txBox="1">
            <a:spLocks noGrp="1"/>
          </p:cNvSpPr>
          <p:nvPr>
            <p:ph type="title"/>
          </p:nvPr>
        </p:nvSpPr>
        <p:spPr>
          <a:xfrm>
            <a:off x="9571596" y="800998"/>
            <a:ext cx="2295350" cy="144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pic>
        <p:nvPicPr>
          <p:cNvPr id="428" name="Grafik 18" descr="Grafik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810075" y="6344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3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QF und Beschr.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Rechteck 7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38" name="Textebene 1…"/>
          <p:cNvSpPr txBox="1">
            <a:spLocks noGrp="1"/>
          </p:cNvSpPr>
          <p:nvPr>
            <p:ph type="body" idx="1"/>
          </p:nvPr>
        </p:nvSpPr>
        <p:spPr>
          <a:xfrm>
            <a:off x="325056" y="369000"/>
            <a:ext cx="9000002" cy="6120001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39" name="Rechteck 12"/>
          <p:cNvSpPr/>
          <p:nvPr/>
        </p:nvSpPr>
        <p:spPr>
          <a:xfrm>
            <a:off x="9563999" y="2240999"/>
            <a:ext cx="2628003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4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9571596" y="2349000"/>
            <a:ext cx="2285445" cy="414000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1" name="Titeltext"/>
          <p:cNvSpPr txBox="1">
            <a:spLocks noGrp="1"/>
          </p:cNvSpPr>
          <p:nvPr>
            <p:ph type="title"/>
          </p:nvPr>
        </p:nvSpPr>
        <p:spPr>
          <a:xfrm>
            <a:off x="9571596" y="800998"/>
            <a:ext cx="2285445" cy="144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pic>
        <p:nvPicPr>
          <p:cNvPr id="442" name="Grafik 18" descr="Grafik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810075" y="63449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4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16:9 und Titel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Rechteck 6"/>
          <p:cNvSpPr/>
          <p:nvPr/>
        </p:nvSpPr>
        <p:spPr>
          <a:xfrm>
            <a:off x="3599998" y="0"/>
            <a:ext cx="108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52" name="Rechteck 7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53" name="Textebene 1…"/>
          <p:cNvSpPr txBox="1">
            <a:spLocks noGrp="1"/>
          </p:cNvSpPr>
          <p:nvPr>
            <p:ph type="body" idx="1"/>
          </p:nvPr>
        </p:nvSpPr>
        <p:spPr>
          <a:xfrm>
            <a:off x="1777038" y="729699"/>
            <a:ext cx="10080002" cy="5760002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54" name="Titeltext"/>
          <p:cNvSpPr txBox="1">
            <a:spLocks noGrp="1"/>
          </p:cNvSpPr>
          <p:nvPr>
            <p:ph type="title"/>
          </p:nvPr>
        </p:nvSpPr>
        <p:spPr>
          <a:xfrm rot="16200000">
            <a:off x="-1461321" y="2611407"/>
            <a:ext cx="4680004" cy="1087441"/>
          </a:xfrm>
          <a:prstGeom prst="rect">
            <a:avLst/>
          </a:prstGeom>
        </p:spPr>
        <p:txBody>
          <a:bodyPr anchor="t"/>
          <a:lstStyle>
            <a:lvl1pPr algn="r"/>
          </a:lstStyle>
          <a:p>
            <a:r>
              <a:t>Titeltext</a:t>
            </a:r>
          </a:p>
        </p:txBody>
      </p:sp>
      <p:pic>
        <p:nvPicPr>
          <p:cNvPr id="455" name="Grafik 10" descr="Grafik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9337037" y="63456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5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16:9, Titel und URL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Rechteck 7"/>
          <p:cNvSpPr/>
          <p:nvPr/>
        </p:nvSpPr>
        <p:spPr>
          <a:xfrm>
            <a:off x="3599998" y="0"/>
            <a:ext cx="108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65" name="Rechteck 8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66" name="Textebene 1…"/>
          <p:cNvSpPr txBox="1">
            <a:spLocks noGrp="1"/>
          </p:cNvSpPr>
          <p:nvPr>
            <p:ph type="body" idx="1"/>
          </p:nvPr>
        </p:nvSpPr>
        <p:spPr>
          <a:xfrm>
            <a:off x="1777038" y="729699"/>
            <a:ext cx="10080002" cy="5760002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467" name="Grafik 10" descr="Grafik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68" name="Textplatzhalter 3"/>
          <p:cNvSpPr>
            <a:spLocks noGrp="1"/>
          </p:cNvSpPr>
          <p:nvPr>
            <p:ph type="body" sz="quarter" idx="13"/>
          </p:nvPr>
        </p:nvSpPr>
        <p:spPr>
          <a:xfrm rot="21300000">
            <a:off x="6879538" y="6037174"/>
            <a:ext cx="4715650" cy="432003"/>
          </a:xfrm>
          <a:prstGeom prst="rect">
            <a:avLst/>
          </a:prstGeom>
          <a:solidFill>
            <a:schemeClr val="accent6"/>
          </a:solidFill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72000" tIns="72000" rIns="72000" bIns="72000" anchor="ctr"/>
          <a:lstStyle/>
          <a:p>
            <a:pPr marL="373499" indent="-373499" defTabSz="758951">
              <a:spcBef>
                <a:spcPts val="800"/>
              </a:spcBef>
              <a:defRPr sz="2324"/>
            </a:pPr>
            <a:endParaRPr/>
          </a:p>
        </p:txBody>
      </p:sp>
      <p:sp>
        <p:nvSpPr>
          <p:cNvPr id="469" name="Titeltext"/>
          <p:cNvSpPr txBox="1">
            <a:spLocks noGrp="1"/>
          </p:cNvSpPr>
          <p:nvPr>
            <p:ph type="title"/>
          </p:nvPr>
        </p:nvSpPr>
        <p:spPr>
          <a:xfrm rot="16200000">
            <a:off x="-1958607" y="3108693"/>
            <a:ext cx="5674577" cy="1087439"/>
          </a:xfrm>
          <a:prstGeom prst="rect">
            <a:avLst/>
          </a:prstGeom>
        </p:spPr>
        <p:txBody>
          <a:bodyPr anchor="t"/>
          <a:lstStyle>
            <a:lvl1pPr algn="r"/>
          </a:lstStyle>
          <a:p>
            <a:r>
              <a:t>Titeltext</a:t>
            </a:r>
          </a:p>
        </p:txBody>
      </p:sp>
      <p:sp>
        <p:nvSpPr>
          <p:cNvPr id="470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777038" y="63456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16:9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Rechteck 5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79" name="Rechteck 6"/>
          <p:cNvSpPr/>
          <p:nvPr/>
        </p:nvSpPr>
        <p:spPr>
          <a:xfrm>
            <a:off x="3604814" y="0"/>
            <a:ext cx="108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480" name="Grafik 10" descr="Grafik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10815239" y="1115538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Textebene 1…"/>
          <p:cNvSpPr txBox="1">
            <a:spLocks noGrp="1"/>
          </p:cNvSpPr>
          <p:nvPr>
            <p:ph type="body" idx="1"/>
          </p:nvPr>
        </p:nvSpPr>
        <p:spPr>
          <a:xfrm>
            <a:off x="367305" y="369700"/>
            <a:ext cx="10800003" cy="6120001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82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647307" y="63456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8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16:9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Rechteck 6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91" name="Rechteck 8"/>
          <p:cNvSpPr/>
          <p:nvPr/>
        </p:nvSpPr>
        <p:spPr>
          <a:xfrm>
            <a:off x="3604814" y="0"/>
            <a:ext cx="108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92" name="Textebene 1…"/>
          <p:cNvSpPr txBox="1">
            <a:spLocks noGrp="1"/>
          </p:cNvSpPr>
          <p:nvPr>
            <p:ph type="body" idx="1"/>
          </p:nvPr>
        </p:nvSpPr>
        <p:spPr>
          <a:xfrm>
            <a:off x="367305" y="369700"/>
            <a:ext cx="10800003" cy="6120001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493" name="Grafik 11" descr="Grafik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10815239" y="1115538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94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647307" y="6344299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49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er QF und Bildbeschr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Rechteck 14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0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330076" y="387002"/>
            <a:ext cx="3996000" cy="298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4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434075" y="386999"/>
            <a:ext cx="3996002" cy="298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5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0076" y="3483000"/>
            <a:ext cx="3996000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6" name="Bildplatzhalter 2"/>
          <p:cNvSpPr>
            <a:spLocks noGrp="1"/>
          </p:cNvSpPr>
          <p:nvPr>
            <p:ph type="pic" sz="quarter" idx="16"/>
          </p:nvPr>
        </p:nvSpPr>
        <p:spPr>
          <a:xfrm>
            <a:off x="4434075" y="3483000"/>
            <a:ext cx="3996002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7" name="Rechteck 24"/>
          <p:cNvSpPr/>
          <p:nvPr/>
        </p:nvSpPr>
        <p:spPr>
          <a:xfrm>
            <a:off x="330075" y="3374999"/>
            <a:ext cx="11861925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0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8691036" y="3483000"/>
            <a:ext cx="3166004" cy="300600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509" name="Grafik 30" descr="Grafik 3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10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1806075" y="3230996"/>
            <a:ext cx="2520004" cy="144001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11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5910076" y="3230996"/>
            <a:ext cx="2520003" cy="144001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12" name="Textplatzhalter 5"/>
          <p:cNvSpPr>
            <a:spLocks noGrp="1"/>
          </p:cNvSpPr>
          <p:nvPr>
            <p:ph type="body" sz="quarter" idx="19"/>
          </p:nvPr>
        </p:nvSpPr>
        <p:spPr>
          <a:xfrm>
            <a:off x="5910076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13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806075" y="6326997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14" name="Titeltext"/>
          <p:cNvSpPr txBox="1">
            <a:spLocks noGrp="1"/>
          </p:cNvSpPr>
          <p:nvPr>
            <p:ph type="title"/>
          </p:nvPr>
        </p:nvSpPr>
        <p:spPr>
          <a:xfrm>
            <a:off x="8691036" y="1206808"/>
            <a:ext cx="3166004" cy="216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sp>
        <p:nvSpPr>
          <p:cNvPr id="5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er QF und Bildbeschr.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Rechteck 14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2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330076" y="387002"/>
            <a:ext cx="3996000" cy="298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4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432632" y="386999"/>
            <a:ext cx="3996002" cy="298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5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0076" y="3483000"/>
            <a:ext cx="3996000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6" name="Bildplatzhalter 2"/>
          <p:cNvSpPr>
            <a:spLocks noGrp="1"/>
          </p:cNvSpPr>
          <p:nvPr>
            <p:ph type="pic" sz="quarter" idx="16"/>
          </p:nvPr>
        </p:nvSpPr>
        <p:spPr>
          <a:xfrm>
            <a:off x="4432632" y="3483000"/>
            <a:ext cx="3996002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7" name="Rechteck 24"/>
          <p:cNvSpPr/>
          <p:nvPr/>
        </p:nvSpPr>
        <p:spPr>
          <a:xfrm>
            <a:off x="330075" y="3374999"/>
            <a:ext cx="11861925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2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8691036" y="3483000"/>
            <a:ext cx="3166004" cy="300600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529" name="Grafik 30" descr="Grafik 3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1806075" y="3230596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31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5908633" y="323059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32" name="Textplatzhalter 5"/>
          <p:cNvSpPr>
            <a:spLocks noGrp="1"/>
          </p:cNvSpPr>
          <p:nvPr>
            <p:ph type="body" sz="quarter" idx="19"/>
          </p:nvPr>
        </p:nvSpPr>
        <p:spPr>
          <a:xfrm>
            <a:off x="5910076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33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806075" y="6326997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34" name="Titeltext"/>
          <p:cNvSpPr txBox="1">
            <a:spLocks noGrp="1"/>
          </p:cNvSpPr>
          <p:nvPr>
            <p:ph type="title"/>
          </p:nvPr>
        </p:nvSpPr>
        <p:spPr>
          <a:xfrm>
            <a:off x="8691036" y="1206808"/>
            <a:ext cx="3166004" cy="2160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Titeltext</a:t>
            </a:r>
          </a:p>
        </p:txBody>
      </p:sp>
      <p:sp>
        <p:nvSpPr>
          <p:cNvPr id="5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er QF und Bildbeschr. lang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Rechteck 13"/>
          <p:cNvSpPr/>
          <p:nvPr/>
        </p:nvSpPr>
        <p:spPr>
          <a:xfrm>
            <a:off x="-2" y="0"/>
            <a:ext cx="7920002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4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330076" y="387002"/>
            <a:ext cx="3996000" cy="298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4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432632" y="386999"/>
            <a:ext cx="3996002" cy="298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5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0076" y="3483000"/>
            <a:ext cx="3996000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6" name="Bildplatzhalter 2"/>
          <p:cNvSpPr>
            <a:spLocks noGrp="1"/>
          </p:cNvSpPr>
          <p:nvPr>
            <p:ph type="pic" sz="quarter" idx="16"/>
          </p:nvPr>
        </p:nvSpPr>
        <p:spPr>
          <a:xfrm>
            <a:off x="4432632" y="3483000"/>
            <a:ext cx="3996002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547" name="Grafik 11" descr="Grafik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4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806075" y="323059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49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5908633" y="323059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50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5910076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51" name="Textplatzhalter 5"/>
          <p:cNvSpPr>
            <a:spLocks noGrp="1"/>
          </p:cNvSpPr>
          <p:nvPr>
            <p:ph type="body" sz="quarter" idx="19"/>
          </p:nvPr>
        </p:nvSpPr>
        <p:spPr>
          <a:xfrm>
            <a:off x="1806075" y="6326997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52" name="Rechteck 14"/>
          <p:cNvSpPr/>
          <p:nvPr/>
        </p:nvSpPr>
        <p:spPr>
          <a:xfrm>
            <a:off x="8691036" y="2240999"/>
            <a:ext cx="3500964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53" name="Textplatzhalter 3"/>
          <p:cNvSpPr>
            <a:spLocks noGrp="1"/>
          </p:cNvSpPr>
          <p:nvPr>
            <p:ph type="body" sz="quarter" idx="20"/>
          </p:nvPr>
        </p:nvSpPr>
        <p:spPr>
          <a:xfrm>
            <a:off x="8691036" y="2349000"/>
            <a:ext cx="3170891" cy="414000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54" name="Titeltext"/>
          <p:cNvSpPr txBox="1">
            <a:spLocks noGrp="1"/>
          </p:cNvSpPr>
          <p:nvPr>
            <p:ph type="title"/>
          </p:nvPr>
        </p:nvSpPr>
        <p:spPr>
          <a:xfrm>
            <a:off x="8686151" y="800998"/>
            <a:ext cx="3170890" cy="1440001"/>
          </a:xfrm>
          <a:prstGeom prst="rect">
            <a:avLst/>
          </a:prstGeom>
        </p:spPr>
        <p:txBody>
          <a:bodyPr/>
          <a:lstStyle>
            <a:lvl1pPr>
              <a:defRPr sz="28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Titeltext</a:t>
            </a:r>
          </a:p>
        </p:txBody>
      </p:sp>
      <p:sp>
        <p:nvSpPr>
          <p:cNvPr id="55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Name linksbd. ML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hteck 15"/>
          <p:cNvSpPr/>
          <p:nvPr/>
        </p:nvSpPr>
        <p:spPr>
          <a:xfrm>
            <a:off x="0" y="1439344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9" name="Rechteck 6"/>
          <p:cNvSpPr/>
          <p:nvPr/>
        </p:nvSpPr>
        <p:spPr>
          <a:xfrm>
            <a:off x="0" y="0"/>
            <a:ext cx="12192000" cy="1440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0" name="Bildplatzhalter 2"/>
          <p:cNvSpPr>
            <a:spLocks noGrp="1"/>
          </p:cNvSpPr>
          <p:nvPr>
            <p:ph type="pic" idx="13"/>
          </p:nvPr>
        </p:nvSpPr>
        <p:spPr>
          <a:xfrm>
            <a:off x="6096000" y="738000"/>
            <a:ext cx="6100951" cy="612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61" name="Grafik 13" descr="Grafik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475" y="5762761"/>
            <a:ext cx="4848020" cy="726942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extfeld 14"/>
          <p:cNvSpPr txBox="1"/>
          <p:nvPr/>
        </p:nvSpPr>
        <p:spPr>
          <a:xfrm>
            <a:off x="1955456" y="5393309"/>
            <a:ext cx="298334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rgbClr val="B1E053"/>
                </a:solidFill>
              </a:defRPr>
            </a:lvl1pPr>
          </a:lstStyle>
          <a:p>
            <a:r>
              <a:t>Schafft Wissen. Seit 1502.</a:t>
            </a:r>
          </a:p>
        </p:txBody>
      </p:sp>
      <p:sp>
        <p:nvSpPr>
          <p:cNvPr id="63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4" name="Titeltext"/>
          <p:cNvSpPr txBox="1">
            <a:spLocks noGrp="1"/>
          </p:cNvSpPr>
          <p:nvPr>
            <p:ph type="title"/>
          </p:nvPr>
        </p:nvSpPr>
        <p:spPr>
          <a:xfrm>
            <a:off x="348000" y="1812051"/>
            <a:ext cx="5400000" cy="2340001"/>
          </a:xfrm>
          <a:prstGeom prst="rect">
            <a:avLst/>
          </a:prstGeom>
        </p:spPr>
        <p:txBody>
          <a:bodyPr anchor="t"/>
          <a:lstStyle>
            <a:lvl1pPr>
              <a:defRPr sz="55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Titeltext</a:t>
            </a:r>
          </a:p>
        </p:txBody>
      </p:sp>
      <p:sp>
        <p:nvSpPr>
          <p:cNvPr id="65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335998" y="4375053"/>
            <a:ext cx="5400006" cy="90000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er QF, Titel und Text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Rechteck 16"/>
          <p:cNvSpPr/>
          <p:nvPr/>
        </p:nvSpPr>
        <p:spPr>
          <a:xfrm>
            <a:off x="-3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63" name="Grafik 17" descr="Grafik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64" name="Bildplatzhalter 2"/>
          <p:cNvSpPr>
            <a:spLocks noGrp="1"/>
          </p:cNvSpPr>
          <p:nvPr>
            <p:ph type="pic" sz="quarter" idx="13"/>
          </p:nvPr>
        </p:nvSpPr>
        <p:spPr>
          <a:xfrm>
            <a:off x="1595998" y="387002"/>
            <a:ext cx="4500005" cy="298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6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1595998" y="3482997"/>
            <a:ext cx="4500003" cy="2988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66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575999" y="322280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67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3575999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68" name="Rechteck 24"/>
          <p:cNvSpPr/>
          <p:nvPr/>
        </p:nvSpPr>
        <p:spPr>
          <a:xfrm>
            <a:off x="1595998" y="3366808"/>
            <a:ext cx="10596004" cy="11618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69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6269597" y="3969699"/>
            <a:ext cx="5580003" cy="2520003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70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6269597" y="855001"/>
            <a:ext cx="5580003" cy="2520003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71" name="Titeltext"/>
          <p:cNvSpPr txBox="1">
            <a:spLocks noGrp="1"/>
          </p:cNvSpPr>
          <p:nvPr>
            <p:ph type="title"/>
          </p:nvPr>
        </p:nvSpPr>
        <p:spPr>
          <a:xfrm rot="16200000">
            <a:off x="-2172668" y="2894632"/>
            <a:ext cx="6102699" cy="1087439"/>
          </a:xfrm>
          <a:prstGeom prst="rect">
            <a:avLst/>
          </a:prstGeom>
        </p:spPr>
        <p:txBody>
          <a:bodyPr anchor="t"/>
          <a:lstStyle>
            <a:lvl1pPr algn="r"/>
          </a:lstStyle>
          <a:p>
            <a:r>
              <a:t>Titeltext</a:t>
            </a:r>
          </a:p>
        </p:txBody>
      </p:sp>
      <p:sp>
        <p:nvSpPr>
          <p:cNvPr id="57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Bild QF und Bildbeschr.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Bildplatzhalter 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80" name="Rechteck 11"/>
          <p:cNvSpPr/>
          <p:nvPr/>
        </p:nvSpPr>
        <p:spPr>
          <a:xfrm>
            <a:off x="9144000" y="0"/>
            <a:ext cx="108000" cy="6858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81" name="Rechteck 12"/>
          <p:cNvSpPr/>
          <p:nvPr/>
        </p:nvSpPr>
        <p:spPr>
          <a:xfrm>
            <a:off x="9252000" y="9000"/>
            <a:ext cx="2940003" cy="6858001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8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17036" y="1449699"/>
            <a:ext cx="2340003" cy="504000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583" name="Grafik 14" descr="Grafik 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84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624000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8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oßes Bild QF und Bildbeschr.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Bildplatzhalter 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93" name="Rechteck 17"/>
          <p:cNvSpPr/>
          <p:nvPr/>
        </p:nvSpPr>
        <p:spPr>
          <a:xfrm>
            <a:off x="9144000" y="0"/>
            <a:ext cx="108000" cy="6858001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94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09442" y="1448997"/>
            <a:ext cx="2347599" cy="50400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/>
            </a:lvl1pPr>
            <a:lvl2pPr>
              <a:buFontTx/>
              <a:defRPr sz="2000"/>
            </a:lvl2pPr>
            <a:lvl3pPr marL="0" indent="0">
              <a:buSzTx/>
              <a:buFontTx/>
              <a:buNone/>
              <a:defRPr sz="2000"/>
            </a:lvl3pPr>
            <a:lvl4pPr marL="0" indent="0">
              <a:buSzTx/>
              <a:buFontTx/>
              <a:buNone/>
              <a:defRPr sz="2000"/>
            </a:lvl4pPr>
            <a:lvl5pPr marL="0" indent="0">
              <a:buSzTx/>
              <a:buFontTx/>
              <a:buNone/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595" name="Grafik 22" descr="Grafik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59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624000" y="671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59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kacheln MLU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Rechteck 18"/>
          <p:cNvSpPr/>
          <p:nvPr/>
        </p:nvSpPr>
        <p:spPr>
          <a:xfrm>
            <a:off x="-3" y="0"/>
            <a:ext cx="8280004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05" name="Bildplatzhalter 2"/>
          <p:cNvSpPr>
            <a:spLocks noGrp="1"/>
          </p:cNvSpPr>
          <p:nvPr>
            <p:ph type="pic" sz="quarter" idx="13"/>
          </p:nvPr>
        </p:nvSpPr>
        <p:spPr>
          <a:xfrm>
            <a:off x="6085892" y="556724"/>
            <a:ext cx="2844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06" name="Titeltext"/>
          <p:cNvSpPr txBox="1">
            <a:spLocks noGrp="1"/>
          </p:cNvSpPr>
          <p:nvPr>
            <p:ph type="title"/>
          </p:nvPr>
        </p:nvSpPr>
        <p:spPr>
          <a:xfrm>
            <a:off x="445376" y="556724"/>
            <a:ext cx="2790003" cy="2898004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t>Titeltext</a:t>
            </a:r>
          </a:p>
        </p:txBody>
      </p:sp>
      <p:sp>
        <p:nvSpPr>
          <p:cNvPr id="607" name="Bildplatzhalter 2"/>
          <p:cNvSpPr>
            <a:spLocks noGrp="1"/>
          </p:cNvSpPr>
          <p:nvPr>
            <p:ph type="pic" sz="quarter" idx="14"/>
          </p:nvPr>
        </p:nvSpPr>
        <p:spPr>
          <a:xfrm>
            <a:off x="8930436" y="3454727"/>
            <a:ext cx="2790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0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139350" y="3454727"/>
            <a:ext cx="2790003" cy="2790003"/>
          </a:xfrm>
          <a:prstGeom prst="rect">
            <a:avLst/>
          </a:prstGeom>
          <a:solidFill>
            <a:srgbClr val="FFFFFF"/>
          </a:solidFill>
        </p:spPr>
        <p:txBody>
          <a:bodyPr lIns="179999" tIns="179999" rIns="179999" bIns="179999" anchor="ctr"/>
          <a:lstStyle>
            <a:lvl1pPr marL="0" indent="0" algn="r">
              <a:buSzTx/>
              <a:buFontTx/>
              <a:buNone/>
              <a:defRPr sz="2400"/>
            </a:lvl1pPr>
            <a:lvl2pPr algn="r">
              <a:buFontTx/>
              <a:defRPr sz="2400"/>
            </a:lvl2pPr>
            <a:lvl3pPr marL="1188719" indent="-274319" algn="r">
              <a:buFontTx/>
              <a:defRPr sz="2400"/>
            </a:lvl3pPr>
            <a:lvl4pPr marL="1676400" indent="-304800" algn="r">
              <a:buFontTx/>
              <a:defRPr sz="2400"/>
            </a:lvl4pPr>
            <a:lvl5pPr marL="2133600" indent="-304800" algn="r">
              <a:buFontTx/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09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238635" y="3454727"/>
            <a:ext cx="2790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0" name="Rechteck 33"/>
          <p:cNvSpPr/>
          <p:nvPr/>
        </p:nvSpPr>
        <p:spPr>
          <a:xfrm>
            <a:off x="3237549" y="3346725"/>
            <a:ext cx="5691804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611" name="Grafik 34" descr="Grafik 3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12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509178" y="6100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13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409349" y="3202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14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9200436" y="6100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kacheln klein MLU">
    <p:bg>
      <p:bgPr>
        <a:solidFill>
          <a:srgbClr val="B1E0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Rechteck 23"/>
          <p:cNvSpPr/>
          <p:nvPr/>
        </p:nvSpPr>
        <p:spPr>
          <a:xfrm>
            <a:off x="-3" y="0"/>
            <a:ext cx="8280004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623" name="Grafik 14" descr="Grafik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5560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24" name="Bildplatzhalter 2"/>
          <p:cNvSpPr>
            <a:spLocks noGrp="1"/>
          </p:cNvSpPr>
          <p:nvPr>
            <p:ph type="pic" sz="quarter" idx="13"/>
          </p:nvPr>
        </p:nvSpPr>
        <p:spPr>
          <a:xfrm>
            <a:off x="6085892" y="556724"/>
            <a:ext cx="2844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5" name="Titeltext"/>
          <p:cNvSpPr txBox="1">
            <a:spLocks noGrp="1"/>
          </p:cNvSpPr>
          <p:nvPr>
            <p:ph type="title"/>
          </p:nvPr>
        </p:nvSpPr>
        <p:spPr>
          <a:xfrm>
            <a:off x="445376" y="556724"/>
            <a:ext cx="2790003" cy="2898004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t>Titeltext</a:t>
            </a:r>
          </a:p>
        </p:txBody>
      </p:sp>
      <p:sp>
        <p:nvSpPr>
          <p:cNvPr id="626" name="Rechteck 18"/>
          <p:cNvSpPr/>
          <p:nvPr/>
        </p:nvSpPr>
        <p:spPr>
          <a:xfrm>
            <a:off x="3237549" y="3346725"/>
            <a:ext cx="5691804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238635" y="556724"/>
            <a:ext cx="2844003" cy="2790003"/>
          </a:xfrm>
          <a:prstGeom prst="rect">
            <a:avLst/>
          </a:prstGeom>
          <a:solidFill>
            <a:srgbClr val="FFFFFF"/>
          </a:solidFill>
        </p:spPr>
        <p:txBody>
          <a:bodyPr lIns="179999" tIns="179999" rIns="179999" bIns="179999" anchor="ctr"/>
          <a:lstStyle>
            <a:lvl1pPr marL="0" indent="0" algn="r">
              <a:buSzTx/>
              <a:buFontTx/>
              <a:buNone/>
              <a:defRPr sz="2400"/>
            </a:lvl1pPr>
            <a:lvl2pPr algn="r">
              <a:buFontTx/>
              <a:defRPr sz="2400"/>
            </a:lvl2pPr>
            <a:lvl3pPr marL="1188719" indent="-274319" algn="r">
              <a:buFontTx/>
              <a:defRPr sz="2400"/>
            </a:lvl3pPr>
            <a:lvl4pPr marL="1676400" indent="-304800" algn="r">
              <a:buFontTx/>
              <a:defRPr sz="2400"/>
            </a:lvl4pPr>
            <a:lvl5pPr marL="2133600" indent="-304800" algn="r">
              <a:buFontTx/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28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409349" y="3202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29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235375" y="3454727"/>
            <a:ext cx="2844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0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558835" y="6100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ldkacheln Schraffur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Rechteck 18"/>
          <p:cNvSpPr/>
          <p:nvPr/>
        </p:nvSpPr>
        <p:spPr>
          <a:xfrm>
            <a:off x="-3" y="0"/>
            <a:ext cx="8280004" cy="6858000"/>
          </a:xfrm>
          <a:prstGeom prst="rect">
            <a:avLst/>
          </a:prstGeom>
          <a:solidFill>
            <a:srgbClr val="F5F5F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639" name="Grafik 21" descr="Grafik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5560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40" name="Bildplatzhalter 2"/>
          <p:cNvSpPr>
            <a:spLocks noGrp="1"/>
          </p:cNvSpPr>
          <p:nvPr>
            <p:ph type="pic" sz="quarter" idx="13"/>
          </p:nvPr>
        </p:nvSpPr>
        <p:spPr>
          <a:xfrm>
            <a:off x="6085892" y="556724"/>
            <a:ext cx="2844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1" name="Titeltext"/>
          <p:cNvSpPr txBox="1">
            <a:spLocks noGrp="1"/>
          </p:cNvSpPr>
          <p:nvPr>
            <p:ph type="title"/>
          </p:nvPr>
        </p:nvSpPr>
        <p:spPr>
          <a:xfrm>
            <a:off x="445376" y="556724"/>
            <a:ext cx="2790003" cy="2898004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t>Titeltext</a:t>
            </a:r>
          </a:p>
        </p:txBody>
      </p:sp>
      <p:sp>
        <p:nvSpPr>
          <p:cNvPr id="642" name="Bildplatzhalter 2"/>
          <p:cNvSpPr>
            <a:spLocks noGrp="1"/>
          </p:cNvSpPr>
          <p:nvPr>
            <p:ph type="pic" sz="quarter" idx="14"/>
          </p:nvPr>
        </p:nvSpPr>
        <p:spPr>
          <a:xfrm>
            <a:off x="8930436" y="3454727"/>
            <a:ext cx="2790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3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139350" y="3454727"/>
            <a:ext cx="2790003" cy="2790003"/>
          </a:xfrm>
          <a:prstGeom prst="rect">
            <a:avLst/>
          </a:prstGeom>
          <a:solidFill>
            <a:srgbClr val="FFFFFF"/>
          </a:solidFill>
        </p:spPr>
        <p:txBody>
          <a:bodyPr lIns="179999" tIns="179999" rIns="179999" bIns="179999" anchor="ctr"/>
          <a:lstStyle>
            <a:lvl1pPr marL="0" indent="0" algn="r">
              <a:buSzTx/>
              <a:buFontTx/>
              <a:buNone/>
              <a:defRPr sz="2400"/>
            </a:lvl1pPr>
            <a:lvl2pPr algn="r">
              <a:buFontTx/>
              <a:defRPr sz="2400"/>
            </a:lvl2pPr>
            <a:lvl3pPr marL="1188719" indent="-274319" algn="r">
              <a:buFontTx/>
              <a:defRPr sz="2400"/>
            </a:lvl3pPr>
            <a:lvl4pPr marL="1676400" indent="-304800" algn="r">
              <a:buFontTx/>
              <a:defRPr sz="2400"/>
            </a:lvl4pPr>
            <a:lvl5pPr marL="2133600" indent="-304800" algn="r">
              <a:buFontTx/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44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238635" y="3454727"/>
            <a:ext cx="2790003" cy="279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5" name="Rechteck 34"/>
          <p:cNvSpPr/>
          <p:nvPr/>
        </p:nvSpPr>
        <p:spPr>
          <a:xfrm>
            <a:off x="3237549" y="3346725"/>
            <a:ext cx="5691804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4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509178" y="6100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47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409349" y="3202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48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9200436" y="6100726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6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itat Schraff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Rechteck 3"/>
          <p:cNvSpPr/>
          <p:nvPr/>
        </p:nvSpPr>
        <p:spPr>
          <a:xfrm>
            <a:off x="695325" y="3699000"/>
            <a:ext cx="1440000" cy="1440003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57" name="Bildplatzhalter 2"/>
          <p:cNvSpPr>
            <a:spLocks noGrp="1"/>
          </p:cNvSpPr>
          <p:nvPr>
            <p:ph type="pic" sz="quarter" idx="13"/>
          </p:nvPr>
        </p:nvSpPr>
        <p:spPr>
          <a:xfrm>
            <a:off x="1055325" y="2078995"/>
            <a:ext cx="2700000" cy="270000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5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2135325" y="4634998"/>
            <a:ext cx="16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59" name="Textplatzhalter 4"/>
          <p:cNvSpPr>
            <a:spLocks noGrp="1"/>
          </p:cNvSpPr>
          <p:nvPr>
            <p:ph type="body" sz="half" idx="14"/>
          </p:nvPr>
        </p:nvSpPr>
        <p:spPr>
          <a:xfrm>
            <a:off x="3755323" y="1269000"/>
            <a:ext cx="7741351" cy="43200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660" name="Grafik 6" descr="Grafik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6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ahlen und Fakten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Rechteck 11"/>
          <p:cNvSpPr/>
          <p:nvPr/>
        </p:nvSpPr>
        <p:spPr>
          <a:xfrm>
            <a:off x="0" y="1629697"/>
            <a:ext cx="12192000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6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3396000" y="4741128"/>
            <a:ext cx="5400000" cy="1080003"/>
          </a:xfrm>
          <a:prstGeom prst="rect">
            <a:avLst/>
          </a:prstGeom>
          <a:solidFill>
            <a:srgbClr val="F5F5F5"/>
          </a:solidFill>
        </p:spPr>
        <p:txBody>
          <a:bodyPr anchor="ctr"/>
          <a:lstStyle>
            <a:lvl1pPr marL="0" indent="0" algn="ctr">
              <a:buSzTx/>
              <a:buFontTx/>
              <a:buNone/>
              <a:defRPr sz="7200"/>
            </a:lvl1pPr>
            <a:lvl2pPr algn="ctr">
              <a:buFontTx/>
              <a:defRPr sz="7200"/>
            </a:lvl2pPr>
            <a:lvl3pPr marL="1737359" indent="-822958" algn="ctr">
              <a:buFontTx/>
              <a:defRPr sz="7200"/>
            </a:lvl3pPr>
            <a:lvl4pPr marL="2286000" indent="-914400" algn="ctr">
              <a:buFontTx/>
              <a:defRPr sz="7200"/>
            </a:lvl4pPr>
            <a:lvl5pPr marL="2743200" indent="-914400" algn="ctr">
              <a:buFontTx/>
              <a:defRPr sz="7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670" name="Grafik 17" descr="Grafik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71" name="Rechteck 18"/>
          <p:cNvSpPr/>
          <p:nvPr/>
        </p:nvSpPr>
        <p:spPr>
          <a:xfrm>
            <a:off x="3405509" y="4633610"/>
            <a:ext cx="5400003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72" name="Rechteck 19"/>
          <p:cNvSpPr/>
          <p:nvPr/>
        </p:nvSpPr>
        <p:spPr>
          <a:xfrm>
            <a:off x="3405509" y="3446943"/>
            <a:ext cx="5400003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73" name="Rechteck 20"/>
          <p:cNvSpPr/>
          <p:nvPr/>
        </p:nvSpPr>
        <p:spPr>
          <a:xfrm>
            <a:off x="0" y="1624455"/>
            <a:ext cx="12192000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74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akt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Rechteck 6"/>
          <p:cNvSpPr/>
          <p:nvPr/>
        </p:nvSpPr>
        <p:spPr>
          <a:xfrm>
            <a:off x="0" y="1744220"/>
            <a:ext cx="12192000" cy="474548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3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96675" y="3429000"/>
            <a:ext cx="10800000" cy="1080000"/>
          </a:xfrm>
          <a:prstGeom prst="rect">
            <a:avLst/>
          </a:prstGeom>
          <a:solidFill>
            <a:srgbClr val="F5F5F5"/>
          </a:solidFill>
        </p:spPr>
        <p:txBody>
          <a:bodyPr anchor="ctr"/>
          <a:lstStyle>
            <a:lvl1pPr marL="0" indent="0" algn="ctr">
              <a:buSzTx/>
              <a:buFontTx/>
              <a:buNone/>
              <a:defRPr sz="7200"/>
            </a:lvl1pPr>
            <a:lvl2pPr algn="ctr">
              <a:buFontTx/>
              <a:defRPr sz="7200"/>
            </a:lvl2pPr>
            <a:lvl3pPr marL="1737359" indent="-822958" algn="ctr">
              <a:buFontTx/>
              <a:defRPr sz="7200"/>
            </a:lvl3pPr>
            <a:lvl4pPr marL="2286000" indent="-914400" algn="ctr">
              <a:buFontTx/>
              <a:defRPr sz="7200"/>
            </a:lvl4pPr>
            <a:lvl5pPr marL="2743200" indent="-914400" algn="ctr">
              <a:buFontTx/>
              <a:defRPr sz="7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684" name="Grafik 12" descr="Grafik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5560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85" name="Rechteck 14"/>
          <p:cNvSpPr/>
          <p:nvPr/>
        </p:nvSpPr>
        <p:spPr>
          <a:xfrm>
            <a:off x="0" y="1636216"/>
            <a:ext cx="12192000" cy="108002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6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8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und Bild Impressum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Rechteck 12"/>
          <p:cNvSpPr/>
          <p:nvPr/>
        </p:nvSpPr>
        <p:spPr>
          <a:xfrm>
            <a:off x="1" y="1629697"/>
            <a:ext cx="7223996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95" name="Rechteck 14"/>
          <p:cNvSpPr/>
          <p:nvPr/>
        </p:nvSpPr>
        <p:spPr>
          <a:xfrm>
            <a:off x="7223997" y="1629697"/>
            <a:ext cx="108002" cy="486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696" name="Grafik 15" descr="Grafik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5560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697" name="Bildplatzhalter 2"/>
          <p:cNvSpPr>
            <a:spLocks noGrp="1"/>
          </p:cNvSpPr>
          <p:nvPr>
            <p:ph type="pic" sz="half" idx="13"/>
          </p:nvPr>
        </p:nvSpPr>
        <p:spPr>
          <a:xfrm>
            <a:off x="7331998" y="1629698"/>
            <a:ext cx="4860003" cy="486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98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6345758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99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460000" cy="1080003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0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ischentitel Bildbalken ML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hteck 7"/>
          <p:cNvSpPr/>
          <p:nvPr/>
        </p:nvSpPr>
        <p:spPr>
          <a:xfrm>
            <a:off x="0" y="900000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4" name="Rechteck 10"/>
          <p:cNvSpPr/>
          <p:nvPr/>
        </p:nvSpPr>
        <p:spPr>
          <a:xfrm>
            <a:off x="0" y="-2"/>
            <a:ext cx="12192000" cy="90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5" name="Bildplatzhalter 2"/>
          <p:cNvSpPr>
            <a:spLocks noGrp="1"/>
          </p:cNvSpPr>
          <p:nvPr>
            <p:ph type="pic" idx="13"/>
          </p:nvPr>
        </p:nvSpPr>
        <p:spPr>
          <a:xfrm>
            <a:off x="0" y="1008000"/>
            <a:ext cx="12192000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76" name="Grafik 13" descr="Grafik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374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8" name="Titeltext"/>
          <p:cNvSpPr txBox="1">
            <a:spLocks noGrp="1"/>
          </p:cNvSpPr>
          <p:nvPr>
            <p:ph type="title"/>
          </p:nvPr>
        </p:nvSpPr>
        <p:spPr>
          <a:xfrm>
            <a:off x="695325" y="4239490"/>
            <a:ext cx="10801350" cy="225021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</a:lstStyle>
          <a:p>
            <a:r>
              <a:t>Titeltext</a:t>
            </a:r>
          </a:p>
        </p:txBody>
      </p:sp>
      <p:sp>
        <p:nvSpPr>
          <p:cNvPr id="7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chluss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Rechteck 7"/>
          <p:cNvSpPr/>
          <p:nvPr/>
        </p:nvSpPr>
        <p:spPr>
          <a:xfrm>
            <a:off x="0" y="0"/>
            <a:ext cx="7331999" cy="685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08" name="Rechteck 8"/>
          <p:cNvSpPr/>
          <p:nvPr/>
        </p:nvSpPr>
        <p:spPr>
          <a:xfrm>
            <a:off x="0" y="1629697"/>
            <a:ext cx="7331999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09" name="Bildplatzhalter 2"/>
          <p:cNvSpPr>
            <a:spLocks noGrp="1"/>
          </p:cNvSpPr>
          <p:nvPr>
            <p:ph type="pic" sz="half" idx="13"/>
          </p:nvPr>
        </p:nvSpPr>
        <p:spPr>
          <a:xfrm>
            <a:off x="7331998" y="1629698"/>
            <a:ext cx="4860003" cy="4860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0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695325" y="1629698"/>
            <a:ext cx="6480000" cy="486000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sz="4200"/>
            </a:lvl1pPr>
            <a:lvl2pPr algn="ctr">
              <a:buFontTx/>
              <a:defRPr sz="4200"/>
            </a:lvl2pPr>
            <a:lvl3pPr marL="1394460" indent="-480060" algn="ctr">
              <a:buFontTx/>
              <a:defRPr sz="4200"/>
            </a:lvl3pPr>
            <a:lvl4pPr marL="1905000" indent="-533400" algn="ctr">
              <a:buFontTx/>
              <a:defRPr sz="4200"/>
            </a:lvl4pPr>
            <a:lvl5pPr marL="2362200" indent="-533400" algn="ctr">
              <a:buFontTx/>
              <a:defRPr sz="4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711" name="Grafik 11" descr="Grafik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5560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712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9672000" y="6345758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7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Punk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Titeltext"/>
          <p:cNvSpPr txBox="1">
            <a:spLocks noGrp="1"/>
          </p:cNvSpPr>
          <p:nvPr>
            <p:ph type="title"/>
          </p:nvPr>
        </p:nvSpPr>
        <p:spPr>
          <a:xfrm>
            <a:off x="2193725" y="178592"/>
            <a:ext cx="7804549" cy="1518050"/>
          </a:xfrm>
          <a:prstGeom prst="rect">
            <a:avLst/>
          </a:prstGeom>
        </p:spPr>
        <p:txBody>
          <a:bodyPr lIns="35717" tIns="35717" rIns="35717" bIns="35717" anchor="ctr"/>
          <a:lstStyle>
            <a:lvl1pPr algn="ctr" defTabSz="410764">
              <a:lnSpc>
                <a:spcPts val="8100"/>
              </a:lnSpc>
              <a:spcBef>
                <a:spcPts val="1200"/>
              </a:spcBef>
              <a:defRPr sz="5600"/>
            </a:lvl1pPr>
          </a:lstStyle>
          <a:p>
            <a:r>
              <a:t>Titeltext</a:t>
            </a:r>
          </a:p>
        </p:txBody>
      </p:sp>
      <p:sp>
        <p:nvSpPr>
          <p:cNvPr id="721" name="Textebene 1…"/>
          <p:cNvSpPr txBox="1">
            <a:spLocks noGrp="1"/>
          </p:cNvSpPr>
          <p:nvPr>
            <p:ph type="body" idx="1"/>
          </p:nvPr>
        </p:nvSpPr>
        <p:spPr>
          <a:xfrm>
            <a:off x="2193725" y="1821656"/>
            <a:ext cx="7804549" cy="4420197"/>
          </a:xfrm>
          <a:prstGeom prst="rect">
            <a:avLst/>
          </a:prstGeom>
        </p:spPr>
        <p:txBody>
          <a:bodyPr lIns="35717" tIns="35717" rIns="35717" bIns="35717" anchor="ctr"/>
          <a:lstStyle>
            <a:lvl1pPr marL="305592" indent="-305592" defTabSz="410764">
              <a:lnSpc>
                <a:spcPct val="20000"/>
              </a:lnSpc>
              <a:spcBef>
                <a:spcPts val="2900"/>
              </a:spcBef>
              <a:buSzPct val="145000"/>
              <a:buFontTx/>
              <a:buChar char="•"/>
              <a:defRPr sz="2200"/>
            </a:lvl1pPr>
            <a:lvl2pPr marL="750093" indent="-305593" defTabSz="410764">
              <a:lnSpc>
                <a:spcPct val="20000"/>
              </a:lnSpc>
              <a:spcBef>
                <a:spcPts val="2900"/>
              </a:spcBef>
              <a:buSzPct val="145000"/>
              <a:buFontTx/>
              <a:buChar char="•"/>
              <a:defRPr sz="2200"/>
            </a:lvl2pPr>
            <a:lvl3pPr marL="1194592" indent="-305592" defTabSz="410764">
              <a:lnSpc>
                <a:spcPct val="20000"/>
              </a:lnSpc>
              <a:spcBef>
                <a:spcPts val="2900"/>
              </a:spcBef>
              <a:buSzPct val="145000"/>
              <a:buFontTx/>
              <a:defRPr sz="2200"/>
            </a:lvl3pPr>
            <a:lvl4pPr marL="1639092" indent="-305592" defTabSz="410764">
              <a:lnSpc>
                <a:spcPct val="20000"/>
              </a:lnSpc>
              <a:spcBef>
                <a:spcPts val="2900"/>
              </a:spcBef>
              <a:buSzPct val="145000"/>
              <a:buFontTx/>
              <a:defRPr sz="2200"/>
            </a:lvl4pPr>
            <a:lvl5pPr marL="2083592" indent="-305592" defTabSz="410764">
              <a:lnSpc>
                <a:spcPct val="20000"/>
              </a:lnSpc>
              <a:spcBef>
                <a:spcPts val="2900"/>
              </a:spcBef>
              <a:buSzPct val="145000"/>
              <a:buFontTx/>
              <a:defRPr sz="2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2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80745" y="6536531"/>
            <a:ext cx="225747" cy="380682"/>
          </a:xfrm>
          <a:prstGeom prst="rect">
            <a:avLst/>
          </a:prstGeom>
        </p:spPr>
        <p:txBody>
          <a:bodyPr lIns="35717" tIns="35717" rIns="35717" bIns="35717" anchor="t"/>
          <a:lstStyle>
            <a:lvl1pPr algn="ctr" defTabSz="410764">
              <a:lnSpc>
                <a:spcPts val="2700"/>
              </a:lnSpc>
              <a:spcBef>
                <a:spcPts val="1200"/>
              </a:spcBef>
              <a:defRPr sz="11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ischentitel Bildbalken ML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Rechteck 7"/>
          <p:cNvSpPr/>
          <p:nvPr/>
        </p:nvSpPr>
        <p:spPr>
          <a:xfrm>
            <a:off x="0" y="900000"/>
            <a:ext cx="12192000" cy="10800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30" name="Rechteck 10"/>
          <p:cNvSpPr/>
          <p:nvPr/>
        </p:nvSpPr>
        <p:spPr>
          <a:xfrm>
            <a:off x="0" y="-2"/>
            <a:ext cx="12192000" cy="90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31" name="Bildplatzhalter 2"/>
          <p:cNvSpPr>
            <a:spLocks noGrp="1"/>
          </p:cNvSpPr>
          <p:nvPr>
            <p:ph type="pic" idx="13"/>
          </p:nvPr>
        </p:nvSpPr>
        <p:spPr>
          <a:xfrm>
            <a:off x="0" y="1008000"/>
            <a:ext cx="12192000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732" name="Grafik 13" descr="Grafik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7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733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3744000"/>
            <a:ext cx="2520004" cy="144004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34" name="Titeltext"/>
          <p:cNvSpPr txBox="1">
            <a:spLocks noGrp="1"/>
          </p:cNvSpPr>
          <p:nvPr>
            <p:ph type="title"/>
          </p:nvPr>
        </p:nvSpPr>
        <p:spPr>
          <a:xfrm>
            <a:off x="695325" y="4239490"/>
            <a:ext cx="10801350" cy="2250210"/>
          </a:xfrm>
          <a:prstGeom prst="rect">
            <a:avLst/>
          </a:prstGeom>
        </p:spPr>
        <p:txBody>
          <a:bodyPr anchor="ctr"/>
          <a:lstStyle>
            <a:lvl1pPr algn="r">
              <a:defRPr sz="4800"/>
            </a:lvl1pPr>
          </a:lstStyle>
          <a:p>
            <a:r>
              <a:t>Titeltext</a:t>
            </a:r>
          </a:p>
        </p:txBody>
      </p:sp>
      <p:sp>
        <p:nvSpPr>
          <p:cNvPr id="7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ischentitel Bildbalken Schraffu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 7"/>
          <p:cNvSpPr/>
          <p:nvPr/>
        </p:nvSpPr>
        <p:spPr>
          <a:xfrm>
            <a:off x="0" y="900000"/>
            <a:ext cx="12192000" cy="108002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7" name="Rechteck 10"/>
          <p:cNvSpPr/>
          <p:nvPr/>
        </p:nvSpPr>
        <p:spPr>
          <a:xfrm>
            <a:off x="0" y="-2"/>
            <a:ext cx="12192000" cy="90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8" name="Bildplatzhalter 2"/>
          <p:cNvSpPr>
            <a:spLocks noGrp="1"/>
          </p:cNvSpPr>
          <p:nvPr>
            <p:ph type="pic" idx="13"/>
          </p:nvPr>
        </p:nvSpPr>
        <p:spPr>
          <a:xfrm>
            <a:off x="0" y="1008000"/>
            <a:ext cx="12192000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89" name="Grafik 13" descr="Grafik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374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1" name="Titeltext"/>
          <p:cNvSpPr txBox="1">
            <a:spLocks noGrp="1"/>
          </p:cNvSpPr>
          <p:nvPr>
            <p:ph type="title"/>
          </p:nvPr>
        </p:nvSpPr>
        <p:spPr>
          <a:xfrm>
            <a:off x="695325" y="4239490"/>
            <a:ext cx="10801350" cy="225021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</a:lstStyle>
          <a:p>
            <a:r>
              <a:t>Titeltext</a:t>
            </a:r>
          </a:p>
        </p:txBody>
      </p:sp>
      <p:sp>
        <p:nvSpPr>
          <p:cNvPr id="9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ischentitel Bilder ML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hteck 12"/>
          <p:cNvSpPr/>
          <p:nvPr/>
        </p:nvSpPr>
        <p:spPr>
          <a:xfrm>
            <a:off x="0" y="900000"/>
            <a:ext cx="12192000" cy="2988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0" name="Bildplatzhalter 2"/>
          <p:cNvSpPr>
            <a:spLocks noGrp="1"/>
          </p:cNvSpPr>
          <p:nvPr>
            <p:ph type="pic" sz="half" idx="13"/>
          </p:nvPr>
        </p:nvSpPr>
        <p:spPr>
          <a:xfrm>
            <a:off x="3960000" y="1008000"/>
            <a:ext cx="8232000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Rechteck 16"/>
          <p:cNvSpPr/>
          <p:nvPr/>
        </p:nvSpPr>
        <p:spPr>
          <a:xfrm>
            <a:off x="0" y="-2"/>
            <a:ext cx="12192000" cy="90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2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008000"/>
            <a:ext cx="3852001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103" name="Grafik 18" descr="Grafik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374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5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331999" y="3744000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06" name="Titeltext"/>
          <p:cNvSpPr txBox="1">
            <a:spLocks noGrp="1"/>
          </p:cNvSpPr>
          <p:nvPr>
            <p:ph type="title"/>
          </p:nvPr>
        </p:nvSpPr>
        <p:spPr>
          <a:xfrm>
            <a:off x="695323" y="4242210"/>
            <a:ext cx="10801354" cy="224749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</a:lstStyle>
          <a:p>
            <a:r>
              <a:t>Titeltext</a:t>
            </a:r>
          </a:p>
        </p:txBody>
      </p:sp>
      <p:sp>
        <p:nvSpPr>
          <p:cNvPr id="10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ischentitel Bilder Schraffu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2"/>
          <p:cNvSpPr/>
          <p:nvPr/>
        </p:nvSpPr>
        <p:spPr>
          <a:xfrm>
            <a:off x="0" y="900000"/>
            <a:ext cx="12192000" cy="298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5" name="Bildplatzhalter 2"/>
          <p:cNvSpPr>
            <a:spLocks noGrp="1"/>
          </p:cNvSpPr>
          <p:nvPr>
            <p:ph type="pic" sz="half" idx="13"/>
          </p:nvPr>
        </p:nvSpPr>
        <p:spPr>
          <a:xfrm>
            <a:off x="3960000" y="1008000"/>
            <a:ext cx="8232000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6" name="Rechteck 16"/>
          <p:cNvSpPr/>
          <p:nvPr/>
        </p:nvSpPr>
        <p:spPr>
          <a:xfrm>
            <a:off x="0" y="-2"/>
            <a:ext cx="12192000" cy="90000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7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008000"/>
            <a:ext cx="3852001" cy="288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118" name="Grafik 18" descr="Grafik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672000" y="3744000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>
            <a:lvl1pPr marL="0" indent="0" algn="r">
              <a:buSzTx/>
              <a:buFontTx/>
              <a:buNone/>
              <a:defRPr sz="900">
                <a:solidFill>
                  <a:srgbClr val="FFFFFF"/>
                </a:solidFill>
              </a:defRPr>
            </a:lvl1pPr>
            <a:lvl2pPr algn="r">
              <a:buFontTx/>
              <a:defRPr sz="900">
                <a:solidFill>
                  <a:srgbClr val="FFFFFF"/>
                </a:solidFill>
              </a:defRPr>
            </a:lvl2pPr>
            <a:lvl3pPr marL="1017269" indent="-102869" algn="r">
              <a:buFontTx/>
              <a:defRPr sz="900">
                <a:solidFill>
                  <a:srgbClr val="FFFFFF"/>
                </a:solidFill>
              </a:defRPr>
            </a:lvl3pPr>
            <a:lvl4pPr marL="1485900" indent="-114300" algn="r">
              <a:buFontTx/>
              <a:defRPr sz="900">
                <a:solidFill>
                  <a:srgbClr val="FFFFFF"/>
                </a:solidFill>
              </a:defRPr>
            </a:lvl4pPr>
            <a:lvl5pPr marL="1943100" indent="-114300" algn="r">
              <a:buFontTx/>
              <a:defRPr sz="9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0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331999" y="3744000"/>
            <a:ext cx="2520004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21" name="Titeltext"/>
          <p:cNvSpPr txBox="1">
            <a:spLocks noGrp="1"/>
          </p:cNvSpPr>
          <p:nvPr>
            <p:ph type="title"/>
          </p:nvPr>
        </p:nvSpPr>
        <p:spPr>
          <a:xfrm>
            <a:off x="695323" y="4242210"/>
            <a:ext cx="10801354" cy="224749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</a:lstStyle>
          <a:p>
            <a:r>
              <a:t>Titeltext</a:t>
            </a:r>
          </a:p>
        </p:txBody>
      </p:sp>
      <p:sp>
        <p:nvSpPr>
          <p:cNvPr id="1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kt HF und Text M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hteck 29"/>
          <p:cNvSpPr/>
          <p:nvPr/>
        </p:nvSpPr>
        <p:spPr>
          <a:xfrm>
            <a:off x="-2" y="0"/>
            <a:ext cx="3600002" cy="6858000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0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329006" y="386998"/>
            <a:ext cx="4068001" cy="6084000"/>
          </a:xfrm>
          <a:prstGeom prst="rect">
            <a:avLst/>
          </a:prstGeom>
          <a:solidFill>
            <a:srgbClr val="7B7B7B"/>
          </a:solidFill>
        </p:spPr>
        <p:txBody>
          <a:bodyPr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35200" indent="-4064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131" name="Grafik 31" descr="Grafik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07000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877005" y="6326997"/>
            <a:ext cx="2520003" cy="144003"/>
          </a:xfrm>
          <a:prstGeom prst="rect">
            <a:avLst/>
          </a:prstGeom>
          <a:solidFill>
            <a:srgbClr val="B8B8B8"/>
          </a:solidFill>
        </p:spPr>
        <p:txBody>
          <a:bodyPr lIns="107999" tIns="107999" rIns="107999" bIns="107999" anchor="ctr"/>
          <a:lstStyle/>
          <a:p>
            <a:endParaRPr/>
          </a:p>
        </p:txBody>
      </p:sp>
      <p:sp>
        <p:nvSpPr>
          <p:cNvPr id="133" name="Titeltext"/>
          <p:cNvSpPr txBox="1">
            <a:spLocks noGrp="1"/>
          </p:cNvSpPr>
          <p:nvPr>
            <p:ph type="title"/>
          </p:nvPr>
        </p:nvSpPr>
        <p:spPr>
          <a:xfrm>
            <a:off x="4670595" y="386999"/>
            <a:ext cx="7181200" cy="14400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34" name="Rechteck 34"/>
          <p:cNvSpPr/>
          <p:nvPr/>
        </p:nvSpPr>
        <p:spPr>
          <a:xfrm>
            <a:off x="4670595" y="1822499"/>
            <a:ext cx="7519839" cy="10862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4"/>
          <p:cNvSpPr/>
          <p:nvPr/>
        </p:nvSpPr>
        <p:spPr>
          <a:xfrm>
            <a:off x="11496675" y="1629697"/>
            <a:ext cx="695325" cy="4860004"/>
          </a:xfrm>
          <a:prstGeom prst="rect">
            <a:avLst/>
          </a:prstGeom>
          <a:blipFill>
            <a:blip r:embed="rId54"/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" name="Grafik 16" descr="Grafik 16"/>
          <p:cNvPicPr>
            <a:picLocks noChangeAspect="1"/>
          </p:cNvPicPr>
          <p:nvPr/>
        </p:nvPicPr>
        <p:blipFill>
          <a:blip r:embed="rId55">
            <a:extLst/>
          </a:blip>
          <a:stretch>
            <a:fillRect/>
          </a:stretch>
        </p:blipFill>
        <p:spPr>
          <a:xfrm>
            <a:off x="10101043" y="282872"/>
            <a:ext cx="1755996" cy="26291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hteck 19"/>
          <p:cNvSpPr/>
          <p:nvPr/>
        </p:nvSpPr>
        <p:spPr>
          <a:xfrm>
            <a:off x="-3" y="1629583"/>
            <a:ext cx="11608507" cy="486000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" name="Rechteck 8"/>
          <p:cNvSpPr/>
          <p:nvPr/>
        </p:nvSpPr>
        <p:spPr>
          <a:xfrm>
            <a:off x="11500501" y="1629697"/>
            <a:ext cx="108002" cy="4860004"/>
          </a:xfrm>
          <a:prstGeom prst="rect">
            <a:avLst/>
          </a:prstGeom>
          <a:solidFill>
            <a:srgbClr val="B1E05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" name="Titeltext"/>
          <p:cNvSpPr txBox="1">
            <a:spLocks noGrp="1"/>
          </p:cNvSpPr>
          <p:nvPr>
            <p:ph type="title"/>
          </p:nvPr>
        </p:nvSpPr>
        <p:spPr>
          <a:xfrm>
            <a:off x="695325" y="368183"/>
            <a:ext cx="8820000" cy="108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t>Titeltext</a:t>
            </a:r>
          </a:p>
        </p:txBody>
      </p:sp>
      <p:sp>
        <p:nvSpPr>
          <p:cNvPr id="7" name="Textebene 1…"/>
          <p:cNvSpPr txBox="1">
            <a:spLocks noGrp="1"/>
          </p:cNvSpPr>
          <p:nvPr>
            <p:ph type="body" idx="1"/>
          </p:nvPr>
        </p:nvSpPr>
        <p:spPr>
          <a:xfrm>
            <a:off x="695323" y="1629698"/>
            <a:ext cx="10260002" cy="486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 b="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450000" marR="0" indent="-4500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→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Tx/>
        <a:buFont typeface="Calibri"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Calibri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5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8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Titel 2"/>
          <p:cNvSpPr txBox="1">
            <a:spLocks noGrp="1"/>
          </p:cNvSpPr>
          <p:nvPr>
            <p:ph type="title"/>
          </p:nvPr>
        </p:nvSpPr>
        <p:spPr>
          <a:xfrm>
            <a:off x="1118476" y="1812051"/>
            <a:ext cx="10737527" cy="3240005"/>
          </a:xfrm>
          <a:prstGeom prst="rect">
            <a:avLst/>
          </a:prstGeom>
        </p:spPr>
        <p:txBody>
          <a:bodyPr/>
          <a:lstStyle/>
          <a:p>
            <a:r>
              <a:t>Ergebnisse und Auswertung des </a:t>
            </a:r>
          </a:p>
          <a:p>
            <a:endParaRPr/>
          </a:p>
          <a:p>
            <a:r>
              <a:t>Studierendenbarometer 2020 </a:t>
            </a:r>
          </a:p>
        </p:txBody>
      </p:sp>
      <p:sp>
        <p:nvSpPr>
          <p:cNvPr id="745" name="Textplatzhalter 3"/>
          <p:cNvSpPr txBox="1">
            <a:spLocks noGrp="1"/>
          </p:cNvSpPr>
          <p:nvPr>
            <p:ph type="body" sz="quarter" idx="1"/>
          </p:nvPr>
        </p:nvSpPr>
        <p:spPr>
          <a:xfrm>
            <a:off x="3575999" y="6714000"/>
            <a:ext cx="2520003" cy="14400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>
              <a:lnSpc>
                <a:spcPct val="64000"/>
              </a:lnSpc>
              <a:defRPr sz="100"/>
            </a:pPr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>
            <a:lvl1pPr defTabSz="457200">
              <a:lnSpc>
                <a:spcPts val="4000"/>
              </a:lnSpc>
              <a:spcBef>
                <a:spcPts val="1200"/>
              </a:spcBef>
            </a:lvl1pPr>
          </a:lstStyle>
          <a:p>
            <a:r>
              <a:t>An wie vielen Präsenz-Lehrveranstaltungen nehmen Sie in diesem Sommersemester teil?          (n=590)</a:t>
            </a:r>
          </a:p>
        </p:txBody>
      </p:sp>
      <p:sp>
        <p:nvSpPr>
          <p:cNvPr id="775" name="1. Organisation der Lehrveranstaltungen im Online-Semester 2020"/>
          <p:cNvSpPr txBox="1"/>
          <p:nvPr/>
        </p:nvSpPr>
        <p:spPr>
          <a:xfrm>
            <a:off x="1067220" y="398781"/>
            <a:ext cx="919455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</p:txBody>
      </p:sp>
      <p:graphicFrame>
        <p:nvGraphicFramePr>
          <p:cNvPr id="776" name="2D-Balkendiagramm"/>
          <p:cNvGraphicFramePr/>
          <p:nvPr/>
        </p:nvGraphicFramePr>
        <p:xfrm>
          <a:off x="484745" y="1626592"/>
          <a:ext cx="10454021" cy="477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097279"/>
            <a:ext cx="11741150" cy="5498705"/>
          </a:xfrm>
          <a:prstGeom prst="rect">
            <a:avLst/>
          </a:prstGeom>
        </p:spPr>
        <p:txBody>
          <a:bodyPr anchor="t"/>
          <a:lstStyle/>
          <a:p>
            <a:pPr defTabSz="457200">
              <a:lnSpc>
                <a:spcPct val="100000"/>
              </a:lnSpc>
              <a:defRPr sz="2800" baseline="6665"/>
            </a:pP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multimedialen</a:t>
            </a:r>
            <a:r>
              <a:rPr dirty="0"/>
              <a:t> </a:t>
            </a:r>
            <a:r>
              <a:rPr dirty="0" err="1"/>
              <a:t>Elemente</a:t>
            </a:r>
            <a:r>
              <a:rPr dirty="0"/>
              <a:t> </a:t>
            </a:r>
            <a:r>
              <a:rPr dirty="0" err="1"/>
              <a:t>wurden</a:t>
            </a:r>
            <a:r>
              <a:rPr dirty="0"/>
              <a:t> in </a:t>
            </a:r>
            <a:r>
              <a:rPr dirty="0" err="1"/>
              <a:t>Ihren</a:t>
            </a:r>
            <a:r>
              <a:rPr dirty="0"/>
              <a:t> </a:t>
            </a:r>
            <a:r>
              <a:rPr dirty="0" err="1"/>
              <a:t>Lehrveranstaltungen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Onlinesemester</a:t>
            </a:r>
            <a:r>
              <a:rPr dirty="0"/>
              <a:t> 2020 </a:t>
            </a:r>
            <a:r>
              <a:rPr dirty="0" err="1"/>
              <a:t>angewendet</a:t>
            </a:r>
            <a:r>
              <a:rPr dirty="0"/>
              <a:t>, </a:t>
            </a: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eventuell</a:t>
            </a:r>
            <a:r>
              <a:rPr dirty="0"/>
              <a:t> </a:t>
            </a:r>
            <a:r>
              <a:rPr dirty="0" err="1"/>
              <a:t>schon</a:t>
            </a:r>
            <a:r>
              <a:rPr dirty="0"/>
              <a:t> </a:t>
            </a:r>
            <a:r>
              <a:rPr dirty="0" err="1"/>
              <a:t>davor</a:t>
            </a:r>
            <a:r>
              <a:rPr dirty="0"/>
              <a:t> und </a:t>
            </a: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lohnen</a:t>
            </a:r>
            <a:r>
              <a:rPr dirty="0"/>
              <a:t> </a:t>
            </a:r>
            <a:r>
              <a:rPr dirty="0" err="1"/>
              <a:t>sich</a:t>
            </a:r>
            <a:r>
              <a:rPr dirty="0"/>
              <a:t> </a:t>
            </a:r>
            <a:r>
              <a:rPr dirty="0" err="1"/>
              <a:t>auch</a:t>
            </a:r>
            <a:r>
              <a:rPr baseline="0" dirty="0"/>
              <a:t> </a:t>
            </a:r>
            <a:r>
              <a:rPr dirty="0"/>
              <a:t>in </a:t>
            </a:r>
            <a:r>
              <a:rPr dirty="0" err="1"/>
              <a:t>Zukunft</a:t>
            </a:r>
            <a:r>
              <a:rPr dirty="0"/>
              <a:t>? Top 10 von 21                                </a:t>
            </a:r>
            <a:r>
              <a:rPr lang="de-DE" dirty="0"/>
              <a:t>                        </a:t>
            </a:r>
            <a:r>
              <a:rPr dirty="0"/>
              <a:t>(n=3206)</a:t>
            </a:r>
          </a:p>
        </p:txBody>
      </p:sp>
      <p:sp>
        <p:nvSpPr>
          <p:cNvPr id="787" name="1. Organisation der Lehrveranstaltungen im Online-Semester 2020"/>
          <p:cNvSpPr txBox="1"/>
          <p:nvPr/>
        </p:nvSpPr>
        <p:spPr>
          <a:xfrm>
            <a:off x="1010949" y="190111"/>
            <a:ext cx="9194559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1. </a:t>
            </a:r>
            <a:r>
              <a:rPr dirty="0" err="1"/>
              <a:t>Organisation</a:t>
            </a:r>
            <a:r>
              <a:rPr dirty="0"/>
              <a:t> der </a:t>
            </a:r>
            <a:r>
              <a:rPr dirty="0" err="1"/>
              <a:t>Lehrveranstaltungen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Online-</a:t>
            </a:r>
            <a:r>
              <a:rPr dirty="0" err="1"/>
              <a:t>Sommer</a:t>
            </a:r>
            <a:r>
              <a:rPr dirty="0"/>
              <a:t>-Semester 2020</a:t>
            </a:r>
          </a:p>
          <a:p>
            <a:pPr>
              <a:defRPr i="1"/>
            </a:pPr>
            <a:r>
              <a:rPr b="0" dirty="0"/>
              <a:t>    	 </a:t>
            </a:r>
            <a:r>
              <a:rPr b="0" dirty="0" err="1"/>
              <a:t>Verwendung</a:t>
            </a:r>
            <a:r>
              <a:rPr b="0" dirty="0"/>
              <a:t> </a:t>
            </a:r>
            <a:r>
              <a:rPr b="0" dirty="0" err="1"/>
              <a:t>digitaler</a:t>
            </a:r>
            <a:r>
              <a:rPr b="0" dirty="0"/>
              <a:t> </a:t>
            </a:r>
            <a:r>
              <a:rPr b="0" dirty="0" err="1"/>
              <a:t>Elemente</a:t>
            </a:r>
            <a:r>
              <a:rPr b="0" dirty="0"/>
              <a:t> in der </a:t>
            </a:r>
            <a:r>
              <a:rPr b="0" dirty="0" err="1"/>
              <a:t>Lehre</a:t>
            </a:r>
            <a:r>
              <a:rPr b="0" dirty="0"/>
              <a:t> </a:t>
            </a:r>
          </a:p>
        </p:txBody>
      </p:sp>
      <p:graphicFrame>
        <p:nvGraphicFramePr>
          <p:cNvPr id="788" name="Tabelle"/>
          <p:cNvGraphicFramePr/>
          <p:nvPr>
            <p:extLst>
              <p:ext uri="{D42A27DB-BD31-4B8C-83A1-F6EECF244321}">
                <p14:modId xmlns:p14="http://schemas.microsoft.com/office/powerpoint/2010/main" val="3939303253"/>
              </p:ext>
            </p:extLst>
          </p:nvPr>
        </p:nvGraphicFramePr>
        <p:xfrm>
          <a:off x="225425" y="1851892"/>
          <a:ext cx="11741150" cy="4935220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5019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3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7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1818"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Digitale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Elemente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Im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SoSe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2020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Vor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dem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8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SoSe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sym typeface="Helvetica"/>
                        </a:rPr>
                        <a:t> 2020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70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Videokonferenzen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A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92 %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726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Screencast/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Slidecast</a:t>
                      </a:r>
                      <a:endParaRPr sz="1800" dirty="0">
                        <a:solidFill>
                          <a:srgbClr val="FFFF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81 %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13,1 %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600" b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1800" dirty="0"/>
                        <a:t>Online-</a:t>
                      </a:r>
                      <a:r>
                        <a:rPr sz="1800" dirty="0" err="1"/>
                        <a:t>Aufgabenerteilung</a:t>
                      </a:r>
                      <a:r>
                        <a:rPr sz="1800" dirty="0"/>
                        <a:t> und -</a:t>
                      </a:r>
                      <a:r>
                        <a:rPr sz="1800" dirty="0" err="1"/>
                        <a:t>abgabe</a:t>
                      </a:r>
                      <a:endParaRPr sz="1800" dirty="0"/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A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72 %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23 %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600" b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1800" dirty="0" err="1"/>
                        <a:t>StudIP</a:t>
                      </a:r>
                      <a:endParaRPr sz="1800" dirty="0"/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70 %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88 %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Mail/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Nachrichten</a:t>
                      </a:r>
                      <a:endParaRPr sz="1800" dirty="0">
                        <a:solidFill>
                          <a:srgbClr val="FFFF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A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69 %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87 %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Dokumentenablage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/Downloads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66 %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77,2 %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Online-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bzw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. E-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Klausuren</a:t>
                      </a:r>
                      <a:endParaRPr sz="1800" dirty="0">
                        <a:solidFill>
                          <a:srgbClr val="FFFF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A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64 %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15,3 %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Veranstaltungsaufzeichnung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/E-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Vorlesung</a:t>
                      </a:r>
                      <a:endParaRPr sz="1800" dirty="0">
                        <a:solidFill>
                          <a:srgbClr val="FFFF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63 %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22 %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858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Lernmodule</a:t>
                      </a:r>
                      <a:endParaRPr sz="1800" dirty="0">
                        <a:solidFill>
                          <a:srgbClr val="FFFF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A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62 %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54,2 %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9227"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Umfragen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 /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Evaluationen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59 %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71 %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>
            <a:lvl1pPr defTabSz="457200">
              <a:lnSpc>
                <a:spcPts val="4000"/>
              </a:lnSpc>
              <a:spcBef>
                <a:spcPts val="1200"/>
              </a:spcBef>
            </a:lvl1pPr>
          </a:lstStyle>
          <a:p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sind</a:t>
            </a:r>
            <a:r>
              <a:rPr dirty="0"/>
              <a:t> die (</a:t>
            </a:r>
            <a:r>
              <a:rPr dirty="0" err="1"/>
              <a:t>meisten</a:t>
            </a:r>
            <a:r>
              <a:rPr dirty="0"/>
              <a:t>) </a:t>
            </a:r>
            <a:r>
              <a:rPr dirty="0" err="1"/>
              <a:t>Veranstaltungsaufzeichnungen</a:t>
            </a:r>
            <a:r>
              <a:rPr dirty="0"/>
              <a:t> </a:t>
            </a:r>
            <a:r>
              <a:rPr dirty="0" err="1"/>
              <a:t>für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nutzbar</a:t>
            </a:r>
            <a:r>
              <a:rPr dirty="0"/>
              <a:t>?                                           (n=2012)</a:t>
            </a:r>
          </a:p>
        </p:txBody>
      </p:sp>
      <p:sp>
        <p:nvSpPr>
          <p:cNvPr id="791" name="1. Organisation der Lehrveranstaltungen im Online-Semester 2020"/>
          <p:cNvSpPr txBox="1"/>
          <p:nvPr/>
        </p:nvSpPr>
        <p:spPr>
          <a:xfrm>
            <a:off x="985197" y="180432"/>
            <a:ext cx="9194559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  <a:p>
            <a:pPr>
              <a:defRPr b="0" i="1"/>
            </a:pPr>
            <a:r>
              <a:t>    	Veranstaltungsaufzeichnung</a:t>
            </a:r>
          </a:p>
        </p:txBody>
      </p:sp>
      <p:graphicFrame>
        <p:nvGraphicFramePr>
          <p:cNvPr id="792" name="Diagramm 4"/>
          <p:cNvGraphicFramePr/>
          <p:nvPr>
            <p:extLst>
              <p:ext uri="{D42A27DB-BD31-4B8C-83A1-F6EECF244321}">
                <p14:modId xmlns:p14="http://schemas.microsoft.com/office/powerpoint/2010/main" val="3002735169"/>
              </p:ext>
            </p:extLst>
          </p:nvPr>
        </p:nvGraphicFramePr>
        <p:xfrm>
          <a:off x="708381" y="1578817"/>
          <a:ext cx="10342159" cy="5017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defTabSz="334943">
              <a:lnSpc>
                <a:spcPts val="2800"/>
              </a:lnSpc>
              <a:spcBef>
                <a:spcPts val="800"/>
              </a:spcBef>
              <a:defRPr sz="1628"/>
            </a:pPr>
            <a:r>
              <a:rPr sz="2000" dirty="0"/>
              <a:t>In </a:t>
            </a:r>
            <a:r>
              <a:rPr sz="2000" dirty="0" err="1"/>
              <a:t>welchem</a:t>
            </a:r>
            <a:r>
              <a:rPr sz="2000" dirty="0"/>
              <a:t> </a:t>
            </a:r>
            <a:r>
              <a:rPr sz="2000" dirty="0" err="1"/>
              <a:t>Umfang</a:t>
            </a:r>
            <a:r>
              <a:rPr sz="2000" dirty="0"/>
              <a:t> </a:t>
            </a:r>
            <a:r>
              <a:rPr sz="2000" dirty="0" err="1"/>
              <a:t>nutzen</a:t>
            </a:r>
            <a:r>
              <a:rPr sz="2000" dirty="0"/>
              <a:t> </a:t>
            </a:r>
            <a:r>
              <a:rPr sz="2000" dirty="0" err="1"/>
              <a:t>Sie</a:t>
            </a:r>
            <a:r>
              <a:rPr sz="2000" dirty="0"/>
              <a:t> die </a:t>
            </a:r>
            <a:r>
              <a:rPr sz="2000" dirty="0" err="1"/>
              <a:t>bereitgestellten</a:t>
            </a:r>
            <a:r>
              <a:rPr sz="2000" dirty="0"/>
              <a:t> </a:t>
            </a:r>
            <a:r>
              <a:rPr sz="2000" dirty="0" err="1"/>
              <a:t>multimedialen</a:t>
            </a:r>
            <a:r>
              <a:rPr sz="2000" dirty="0"/>
              <a:t> </a:t>
            </a:r>
            <a:r>
              <a:rPr sz="2000" dirty="0" err="1"/>
              <a:t>Angebote</a:t>
            </a:r>
            <a:r>
              <a:rPr sz="2000" dirty="0"/>
              <a:t> : </a:t>
            </a:r>
            <a:br>
              <a:rPr sz="2000" dirty="0"/>
            </a:br>
            <a:endParaRPr sz="2000"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endParaRPr dirty="0"/>
          </a:p>
          <a:p>
            <a:pPr defTabSz="334943">
              <a:lnSpc>
                <a:spcPts val="2800"/>
              </a:lnSpc>
              <a:spcBef>
                <a:spcPts val="800"/>
              </a:spcBef>
              <a:defRPr sz="1332"/>
            </a:pPr>
            <a:r>
              <a:rPr sz="1800" dirty="0"/>
              <a:t>(n=3169)</a:t>
            </a:r>
          </a:p>
        </p:txBody>
      </p:sp>
      <p:sp>
        <p:nvSpPr>
          <p:cNvPr id="795" name="1. Organisation der Lehrveranstaltungen im Online-Semester 2020"/>
          <p:cNvSpPr txBox="1"/>
          <p:nvPr/>
        </p:nvSpPr>
        <p:spPr>
          <a:xfrm>
            <a:off x="1067220" y="274411"/>
            <a:ext cx="9179526" cy="644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267368" indent="-267368">
              <a:buSzPct val="100000"/>
              <a:buAutoNum type="arabicPeriod"/>
            </a:pPr>
            <a:r>
              <a:t>Organisation der Lehrveranstaltungen im Online-Sommer-Semester 2020</a:t>
            </a:r>
          </a:p>
          <a:p>
            <a:pPr lvl="4" indent="914400">
              <a:defRPr b="0" i="1"/>
            </a:pPr>
            <a:r>
              <a:t>Veranstaltungsaufzeichnung</a:t>
            </a:r>
          </a:p>
        </p:txBody>
      </p:sp>
      <p:graphicFrame>
        <p:nvGraphicFramePr>
          <p:cNvPr id="796" name="2D-Balkendiagramm"/>
          <p:cNvGraphicFramePr/>
          <p:nvPr>
            <p:extLst>
              <p:ext uri="{D42A27DB-BD31-4B8C-83A1-F6EECF244321}">
                <p14:modId xmlns:p14="http://schemas.microsoft.com/office/powerpoint/2010/main" val="3193126297"/>
              </p:ext>
            </p:extLst>
          </p:nvPr>
        </p:nvGraphicFramePr>
        <p:xfrm>
          <a:off x="271193" y="1483551"/>
          <a:ext cx="10771580" cy="477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7540526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defTabSz="457200">
              <a:lnSpc>
                <a:spcPct val="100000"/>
              </a:lnSpc>
              <a:spcBef>
                <a:spcPts val="1200"/>
              </a:spcBef>
            </a:pPr>
            <a:r>
              <a:rPr sz="2400" dirty="0"/>
              <a:t>An </a:t>
            </a:r>
            <a:r>
              <a:rPr sz="2400" dirty="0" err="1"/>
              <a:t>wie</a:t>
            </a:r>
            <a:r>
              <a:rPr sz="2400" dirty="0"/>
              <a:t> </a:t>
            </a:r>
            <a:r>
              <a:rPr sz="2400" dirty="0" err="1"/>
              <a:t>viel</a:t>
            </a:r>
            <a:r>
              <a:rPr sz="2400" dirty="0"/>
              <a:t> </a:t>
            </a:r>
            <a:r>
              <a:rPr sz="2400" dirty="0" err="1"/>
              <a:t>Lehrveranstaltungen</a:t>
            </a:r>
            <a:r>
              <a:rPr sz="2400" dirty="0"/>
              <a:t>, die </a:t>
            </a:r>
            <a:r>
              <a:rPr sz="2400" dirty="0" err="1"/>
              <a:t>Sie</a:t>
            </a:r>
            <a:r>
              <a:rPr sz="2400" dirty="0"/>
              <a:t> </a:t>
            </a:r>
            <a:r>
              <a:rPr sz="2400" dirty="0" err="1"/>
              <a:t>ursprünglich</a:t>
            </a:r>
            <a:r>
              <a:rPr sz="2400" dirty="0"/>
              <a:t> </a:t>
            </a:r>
            <a:r>
              <a:rPr sz="2400" dirty="0" err="1"/>
              <a:t>besuchen</a:t>
            </a:r>
            <a:r>
              <a:rPr sz="2400" dirty="0"/>
              <a:t> </a:t>
            </a:r>
            <a:r>
              <a:rPr sz="2400" dirty="0" err="1"/>
              <a:t>wollten</a:t>
            </a:r>
            <a:r>
              <a:rPr sz="2400" dirty="0"/>
              <a:t>, </a:t>
            </a:r>
            <a:r>
              <a:rPr sz="2400" dirty="0" err="1"/>
              <a:t>haben</a:t>
            </a:r>
            <a:r>
              <a:rPr sz="2400" dirty="0"/>
              <a:t> </a:t>
            </a:r>
            <a:r>
              <a:rPr sz="2400" dirty="0" err="1"/>
              <a:t>Sie</a:t>
            </a:r>
            <a:r>
              <a:rPr sz="2400" dirty="0"/>
              <a:t> </a:t>
            </a:r>
            <a:r>
              <a:rPr sz="2400" dirty="0" err="1"/>
              <a:t>letzlich</a:t>
            </a:r>
            <a:r>
              <a:rPr sz="2400" dirty="0"/>
              <a:t>, </a:t>
            </a:r>
            <a:r>
              <a:rPr sz="2400" dirty="0" err="1"/>
              <a:t>aus</a:t>
            </a:r>
            <a:r>
              <a:rPr sz="2400" dirty="0"/>
              <a:t> </a:t>
            </a:r>
            <a:r>
              <a:rPr sz="2400" dirty="0" err="1"/>
              <a:t>eigener</a:t>
            </a:r>
            <a:r>
              <a:rPr sz="2400" dirty="0"/>
              <a:t> </a:t>
            </a:r>
            <a:r>
              <a:rPr sz="2400" dirty="0" err="1"/>
              <a:t>Entscheidung</a:t>
            </a:r>
            <a:r>
              <a:rPr sz="2400" dirty="0"/>
              <a:t>, </a:t>
            </a:r>
            <a:r>
              <a:rPr sz="2400" dirty="0" err="1"/>
              <a:t>nicht</a:t>
            </a:r>
            <a:r>
              <a:rPr sz="2400" dirty="0"/>
              <a:t> </a:t>
            </a:r>
            <a:r>
              <a:rPr sz="2400" dirty="0" err="1"/>
              <a:t>teilgenommen</a:t>
            </a:r>
            <a:r>
              <a:rPr sz="2400" dirty="0"/>
              <a:t> und/</a:t>
            </a:r>
            <a:r>
              <a:rPr sz="2400" dirty="0" err="1"/>
              <a:t>oder</a:t>
            </a:r>
            <a:r>
              <a:rPr sz="2400" dirty="0"/>
              <a:t> </a:t>
            </a:r>
            <a:r>
              <a:rPr sz="2400" dirty="0" err="1"/>
              <a:t>sie</a:t>
            </a:r>
            <a:r>
              <a:rPr sz="2400" dirty="0"/>
              <a:t> auf die </a:t>
            </a:r>
            <a:r>
              <a:rPr sz="2400" dirty="0" err="1"/>
              <a:t>kommenden</a:t>
            </a:r>
            <a:r>
              <a:rPr sz="2400" dirty="0"/>
              <a:t> Semester </a:t>
            </a:r>
            <a:r>
              <a:rPr sz="2400" dirty="0" err="1"/>
              <a:t>verschoben</a:t>
            </a:r>
            <a:r>
              <a:rPr sz="2400" dirty="0"/>
              <a:t>?                    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sz="1800" dirty="0"/>
              <a:t>(n=3188)              </a:t>
            </a:r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endParaRPr dirty="0"/>
          </a:p>
          <a:p>
            <a:pPr defTabSz="457200">
              <a:lnSpc>
                <a:spcPts val="4000"/>
              </a:lnSpc>
              <a:spcBef>
                <a:spcPts val="1200"/>
              </a:spcBef>
            </a:pPr>
            <a:r>
              <a:rPr dirty="0"/>
              <a:t>(n=3188)</a:t>
            </a:r>
          </a:p>
        </p:txBody>
      </p:sp>
      <p:sp>
        <p:nvSpPr>
          <p:cNvPr id="783" name="1. Organisation der Lehrveranstaltungen im Online-Semester 2020"/>
          <p:cNvSpPr txBox="1"/>
          <p:nvPr/>
        </p:nvSpPr>
        <p:spPr>
          <a:xfrm>
            <a:off x="1067220" y="398781"/>
            <a:ext cx="919455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</p:txBody>
      </p:sp>
      <p:graphicFrame>
        <p:nvGraphicFramePr>
          <p:cNvPr id="784" name="2D-Balkendiagramm"/>
          <p:cNvGraphicFramePr/>
          <p:nvPr/>
        </p:nvGraphicFramePr>
        <p:xfrm>
          <a:off x="982986" y="2148485"/>
          <a:ext cx="9963217" cy="430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defTabSz="457200">
              <a:lnSpc>
                <a:spcPct val="100000"/>
              </a:lnSpc>
              <a:spcBef>
                <a:spcPts val="1200"/>
              </a:spcBef>
            </a:pP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viele</a:t>
            </a:r>
            <a:r>
              <a:rPr dirty="0"/>
              <a:t> der </a:t>
            </a:r>
            <a:r>
              <a:rPr dirty="0" err="1"/>
              <a:t>Lehrveranstaltungen</a:t>
            </a:r>
            <a:r>
              <a:rPr dirty="0"/>
              <a:t>, an </a:t>
            </a:r>
            <a:r>
              <a:rPr dirty="0" err="1"/>
              <a:t>denen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teilnehmen</a:t>
            </a:r>
            <a:r>
              <a:rPr dirty="0"/>
              <a:t> </a:t>
            </a:r>
            <a:r>
              <a:rPr dirty="0" err="1"/>
              <a:t>wollten</a:t>
            </a:r>
            <a:r>
              <a:rPr dirty="0"/>
              <a:t>, </a:t>
            </a:r>
            <a:r>
              <a:rPr dirty="0" err="1"/>
              <a:t>fielen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Semester au </a:t>
            </a:r>
            <a:r>
              <a:rPr dirty="0" err="1"/>
              <a:t>bzw</a:t>
            </a:r>
            <a:r>
              <a:rPr dirty="0"/>
              <a:t>. </a:t>
            </a:r>
            <a:r>
              <a:rPr dirty="0" err="1"/>
              <a:t>wurden</a:t>
            </a:r>
            <a:r>
              <a:rPr dirty="0"/>
              <a:t> von der/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verantwortlichen</a:t>
            </a:r>
            <a:r>
              <a:rPr dirty="0"/>
              <a:t> </a:t>
            </a:r>
            <a:r>
              <a:rPr dirty="0" err="1"/>
              <a:t>Lehrenden</a:t>
            </a:r>
            <a:r>
              <a:rPr dirty="0"/>
              <a:t> </a:t>
            </a:r>
            <a:r>
              <a:rPr dirty="0" err="1"/>
              <a:t>verschoben</a:t>
            </a:r>
            <a:r>
              <a:rPr dirty="0"/>
              <a:t>?                                            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sz="1800" dirty="0"/>
              <a:t>(n=1188)</a:t>
            </a:r>
          </a:p>
        </p:txBody>
      </p:sp>
      <p:sp>
        <p:nvSpPr>
          <p:cNvPr id="779" name="1. Organisation der Lehrveranstaltungen im Online-Semester 2020"/>
          <p:cNvSpPr txBox="1"/>
          <p:nvPr/>
        </p:nvSpPr>
        <p:spPr>
          <a:xfrm>
            <a:off x="1067220" y="398781"/>
            <a:ext cx="919455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</p:txBody>
      </p:sp>
      <p:graphicFrame>
        <p:nvGraphicFramePr>
          <p:cNvPr id="780" name="2D-Balkendiagramm"/>
          <p:cNvGraphicFramePr/>
          <p:nvPr/>
        </p:nvGraphicFramePr>
        <p:xfrm>
          <a:off x="982986" y="2228014"/>
          <a:ext cx="9963217" cy="4230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2. Organisation der Prüfungen im Online-Semester 2020</a:t>
            </a:r>
          </a:p>
        </p:txBody>
      </p:sp>
    </p:spTree>
    <p:extLst>
      <p:ext uri="{BB962C8B-B14F-4D97-AF65-F5344CB8AC3E}">
        <p14:creationId xmlns:p14="http://schemas.microsoft.com/office/powerpoint/2010/main" val="282104519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 err="1"/>
              <a:t>Absolvieren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</a:t>
            </a:r>
            <a:r>
              <a:rPr dirty="0" err="1"/>
              <a:t>SoSe</a:t>
            </a:r>
            <a:r>
              <a:rPr dirty="0"/>
              <a:t> </a:t>
            </a:r>
            <a:r>
              <a:rPr u="sng" dirty="0" err="1"/>
              <a:t>alle</a:t>
            </a:r>
            <a:r>
              <a:rPr dirty="0"/>
              <a:t> </a:t>
            </a:r>
            <a:r>
              <a:rPr dirty="0" err="1"/>
              <a:t>Prüfungen</a:t>
            </a:r>
            <a:r>
              <a:rPr dirty="0"/>
              <a:t> digital? 					          (n=3206)</a:t>
            </a:r>
          </a:p>
        </p:txBody>
      </p:sp>
      <p:sp>
        <p:nvSpPr>
          <p:cNvPr id="799" name="1. Organisation der Lehrveranstaltungen im Online-Semester 2020"/>
          <p:cNvSpPr txBox="1"/>
          <p:nvPr/>
        </p:nvSpPr>
        <p:spPr>
          <a:xfrm>
            <a:off x="985198" y="332832"/>
            <a:ext cx="7952092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2. Organisation der Prüfungen im Online-Sommer-Semester 2020</a:t>
            </a:r>
          </a:p>
        </p:txBody>
      </p:sp>
      <p:graphicFrame>
        <p:nvGraphicFramePr>
          <p:cNvPr id="800" name="Diagramm 3"/>
          <p:cNvGraphicFramePr/>
          <p:nvPr>
            <p:extLst>
              <p:ext uri="{D42A27DB-BD31-4B8C-83A1-F6EECF244321}">
                <p14:modId xmlns:p14="http://schemas.microsoft.com/office/powerpoint/2010/main" val="3071146746"/>
              </p:ext>
            </p:extLst>
          </p:nvPr>
        </p:nvGraphicFramePr>
        <p:xfrm>
          <a:off x="1303020" y="1549057"/>
          <a:ext cx="10114907" cy="5441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>
              <a:defRPr sz="2200"/>
            </a:pP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viele</a:t>
            </a:r>
            <a:r>
              <a:rPr dirty="0"/>
              <a:t> </a:t>
            </a:r>
            <a:r>
              <a:rPr dirty="0" err="1"/>
              <a:t>digitale</a:t>
            </a:r>
            <a:r>
              <a:rPr dirty="0"/>
              <a:t> </a:t>
            </a:r>
            <a:r>
              <a:rPr dirty="0" err="1"/>
              <a:t>Prüfungen</a:t>
            </a:r>
            <a:r>
              <a:rPr dirty="0"/>
              <a:t> </a:t>
            </a:r>
            <a:r>
              <a:rPr dirty="0" err="1"/>
              <a:t>absolvieren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Semester?  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(</a:t>
            </a:r>
            <a:r>
              <a:rPr sz="1800" i="1" dirty="0" err="1">
                <a:latin typeface="+mn-lt"/>
                <a:ea typeface="+mn-ea"/>
                <a:cs typeface="+mn-cs"/>
                <a:sym typeface="Helvetica"/>
              </a:rPr>
              <a:t>Angabe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 in </a:t>
            </a:r>
            <a:r>
              <a:rPr sz="1800" i="1" dirty="0" err="1">
                <a:latin typeface="+mn-lt"/>
                <a:ea typeface="+mn-ea"/>
                <a:cs typeface="+mn-cs"/>
                <a:sym typeface="Helvetica"/>
              </a:rPr>
              <a:t>Prozent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)                         </a:t>
            </a: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18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(n=2557)</a:t>
            </a:r>
          </a:p>
        </p:txBody>
      </p:sp>
      <p:sp>
        <p:nvSpPr>
          <p:cNvPr id="803" name="1. Organisation der Lehrveranstaltungen im Online-Semester 2020"/>
          <p:cNvSpPr txBox="1"/>
          <p:nvPr/>
        </p:nvSpPr>
        <p:spPr>
          <a:xfrm>
            <a:off x="985198" y="332832"/>
            <a:ext cx="7952092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2. Organisation der Prüfungen im Online-Sommer-Semester 2020</a:t>
            </a:r>
          </a:p>
        </p:txBody>
      </p:sp>
      <p:graphicFrame>
        <p:nvGraphicFramePr>
          <p:cNvPr id="804" name="Diagramm 4"/>
          <p:cNvGraphicFramePr/>
          <p:nvPr>
            <p:extLst>
              <p:ext uri="{D42A27DB-BD31-4B8C-83A1-F6EECF244321}">
                <p14:modId xmlns:p14="http://schemas.microsoft.com/office/powerpoint/2010/main" val="2199804465"/>
              </p:ext>
            </p:extLst>
          </p:nvPr>
        </p:nvGraphicFramePr>
        <p:xfrm>
          <a:off x="-846842" y="1493872"/>
          <a:ext cx="12280337" cy="513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3. Kompetenzen</a:t>
            </a:r>
          </a:p>
        </p:txBody>
      </p:sp>
    </p:spTree>
    <p:extLst>
      <p:ext uri="{BB962C8B-B14F-4D97-AF65-F5344CB8AC3E}">
        <p14:creationId xmlns:p14="http://schemas.microsoft.com/office/powerpoint/2010/main" val="307588763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Inhaltsverzeichnis"/>
          <p:cNvSpPr txBox="1">
            <a:spLocks noGrp="1"/>
          </p:cNvSpPr>
          <p:nvPr>
            <p:ph type="title"/>
          </p:nvPr>
        </p:nvSpPr>
        <p:spPr>
          <a:xfrm>
            <a:off x="695323" y="368183"/>
            <a:ext cx="9720004" cy="716117"/>
          </a:xfrm>
          <a:prstGeom prst="rect">
            <a:avLst/>
          </a:prstGeom>
        </p:spPr>
        <p:txBody>
          <a:bodyPr/>
          <a:lstStyle>
            <a:lvl1pPr>
              <a:defRPr u="sng"/>
            </a:lvl1pPr>
          </a:lstStyle>
          <a:p>
            <a:r>
              <a:t>Inhaltsverzeichnis </a:t>
            </a:r>
          </a:p>
        </p:txBody>
      </p:sp>
      <p:sp>
        <p:nvSpPr>
          <p:cNvPr id="748" name="Allgemeines…"/>
          <p:cNvSpPr txBox="1"/>
          <p:nvPr/>
        </p:nvSpPr>
        <p:spPr>
          <a:xfrm>
            <a:off x="695324" y="1282604"/>
            <a:ext cx="9958822" cy="5321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>
              <a:lnSpc>
                <a:spcPct val="120000"/>
              </a:lnSpc>
              <a:defRPr sz="2400"/>
            </a:pPr>
            <a:r>
              <a:t>       Allgemeines</a:t>
            </a:r>
          </a:p>
          <a:p>
            <a:pPr marL="254000" indent="-254000">
              <a:lnSpc>
                <a:spcPct val="120000"/>
              </a:lnSpc>
              <a:buSzPct val="100000"/>
              <a:buAutoNum type="arabicPeriod"/>
              <a:defRPr sz="2400"/>
            </a:pPr>
            <a:r>
              <a:t>   Organisation der Lehrveranstaltungen im Online-Semester 2020</a:t>
            </a:r>
          </a:p>
          <a:p>
            <a:pPr marL="254000" indent="-254000">
              <a:lnSpc>
                <a:spcPct val="120000"/>
              </a:lnSpc>
              <a:buSzPct val="100000"/>
              <a:buAutoNum type="arabicPeriod"/>
              <a:defRPr sz="2400"/>
            </a:pPr>
            <a:r>
              <a:t>   Organisation der Prüfungen im Online-Semester 2020</a:t>
            </a:r>
          </a:p>
          <a:p>
            <a:pPr marL="254000" indent="-254000">
              <a:lnSpc>
                <a:spcPct val="120000"/>
              </a:lnSpc>
              <a:buSzPct val="100000"/>
              <a:buAutoNum type="arabicPeriod"/>
              <a:defRPr sz="2400"/>
            </a:pPr>
            <a:r>
              <a:t>   Kompetenzen 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Technik 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Kommunikation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Unterstützung 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Bewertung 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Vereinbarkeit mit Familie (Kinder/ Pflege)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 Homeoffice und Wohnraumarbeit 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Belastung durch die Sondersituation im SoSe 2020</a:t>
            </a:r>
          </a:p>
          <a:p>
            <a:pPr marL="320840" indent="-320840">
              <a:lnSpc>
                <a:spcPct val="120000"/>
              </a:lnSpc>
              <a:buSzPct val="100000"/>
              <a:buAutoNum type="arabicPeriod"/>
              <a:defRPr sz="2400"/>
            </a:pPr>
            <a:r>
              <a:t> Ausblick und Vorbereitung kommende Semester </a:t>
            </a:r>
          </a:p>
        </p:txBody>
      </p:sp>
    </p:spTree>
    <p:extLst>
      <p:ext uri="{BB962C8B-B14F-4D97-AF65-F5344CB8AC3E}">
        <p14:creationId xmlns:p14="http://schemas.microsoft.com/office/powerpoint/2010/main" val="379330165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Wie schätzen Sie die Kompetenzen der Lehrenden bzgl. digitaler Lehre ein?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	</a:t>
            </a:r>
            <a:r>
              <a:rPr sz="1800" dirty="0"/>
              <a:t>									 </a:t>
            </a:r>
            <a:br>
              <a:rPr sz="1800" dirty="0"/>
            </a:br>
            <a:br>
              <a:rPr lang="de-DE" sz="1800" dirty="0"/>
            </a:br>
            <a:br>
              <a:rPr lang="de-DE" sz="1800" dirty="0"/>
            </a:br>
            <a:r>
              <a:rPr sz="1800" dirty="0"/>
              <a:t>(n=3166)</a:t>
            </a:r>
          </a:p>
        </p:txBody>
      </p:sp>
      <p:sp>
        <p:nvSpPr>
          <p:cNvPr id="807" name="1. Organisation der Lehrveranstaltungen im Online-Semester 2020"/>
          <p:cNvSpPr txBox="1"/>
          <p:nvPr/>
        </p:nvSpPr>
        <p:spPr>
          <a:xfrm>
            <a:off x="985198" y="180432"/>
            <a:ext cx="430887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3. Kompetenzen  </a:t>
            </a:r>
          </a:p>
          <a:p>
            <a:pPr>
              <a:defRPr b="0" i="1"/>
            </a:pPr>
            <a:r>
              <a:t>    	Kompetenzen der Lehrenden</a:t>
            </a:r>
          </a:p>
        </p:txBody>
      </p:sp>
      <p:graphicFrame>
        <p:nvGraphicFramePr>
          <p:cNvPr id="808" name="Diagramm 3"/>
          <p:cNvGraphicFramePr/>
          <p:nvPr>
            <p:extLst>
              <p:ext uri="{D42A27DB-BD31-4B8C-83A1-F6EECF244321}">
                <p14:modId xmlns:p14="http://schemas.microsoft.com/office/powerpoint/2010/main" val="1280493794"/>
              </p:ext>
            </p:extLst>
          </p:nvPr>
        </p:nvGraphicFramePr>
        <p:xfrm>
          <a:off x="545465" y="1772865"/>
          <a:ext cx="10442254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lvl="1" defTabSz="905255">
              <a:defRPr sz="2100"/>
            </a:pPr>
            <a:r>
              <a:rPr sz="2300" dirty="0"/>
              <a:t>1. </a:t>
            </a:r>
            <a:r>
              <a:rPr lang="de-DE" sz="2300" dirty="0"/>
              <a:t>Wie schätzen Sie Ihre persönlichen Kompetenzen für digitales Studieren ein? (Selbstorganisation,</a:t>
            </a:r>
            <a:br>
              <a:rPr lang="de-DE" sz="2300" dirty="0"/>
            </a:br>
            <a:r>
              <a:rPr lang="de-DE" sz="2300" dirty="0"/>
              <a:t>     </a:t>
            </a:r>
            <a:r>
              <a:rPr lang="de-DE" sz="2300" dirty="0" err="1"/>
              <a:t>motivation</a:t>
            </a:r>
            <a:r>
              <a:rPr lang="de-DE" sz="2300" dirty="0"/>
              <a:t>, Zeitmanagement, etc.)</a:t>
            </a:r>
            <a:br>
              <a:rPr lang="de-DE" sz="2300" dirty="0"/>
            </a:br>
            <a:r>
              <a:rPr sz="2300" dirty="0"/>
              <a:t>2. </a:t>
            </a:r>
            <a:r>
              <a:rPr lang="de-DE" sz="2300" dirty="0"/>
              <a:t>Haben sich Ihre persönlichen Kompetenzen für digitales Studieren (Selbstorganisation, - </a:t>
            </a:r>
            <a:r>
              <a:rPr lang="de-DE" sz="2300" dirty="0" err="1"/>
              <a:t>motivation</a:t>
            </a:r>
            <a:r>
              <a:rPr lang="de-DE" sz="2300" dirty="0"/>
              <a:t>,</a:t>
            </a:r>
            <a:br>
              <a:rPr lang="de-DE" sz="2300" dirty="0"/>
            </a:br>
            <a:r>
              <a:rPr lang="de-DE" sz="2300" dirty="0"/>
              <a:t>     Zeitmanagement, etc.) im Laufe des SoSe2020 verbessert?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										 </a:t>
            </a:r>
            <a:br>
              <a:rPr dirty="0"/>
            </a:br>
            <a:r>
              <a:rPr sz="2000" dirty="0"/>
              <a:t>(1. n=3182;     2. n=3175)</a:t>
            </a:r>
          </a:p>
        </p:txBody>
      </p:sp>
      <p:sp>
        <p:nvSpPr>
          <p:cNvPr id="811" name="1. Organisation der Lehrveranstaltungen im Online-Semester 2020"/>
          <p:cNvSpPr txBox="1"/>
          <p:nvPr/>
        </p:nvSpPr>
        <p:spPr>
          <a:xfrm>
            <a:off x="985198" y="180432"/>
            <a:ext cx="348982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3. Kompetenzen  </a:t>
            </a:r>
          </a:p>
          <a:p>
            <a:pPr>
              <a:defRPr b="0" i="1"/>
            </a:pPr>
            <a:r>
              <a:t>    	eigene Kompetenzen </a:t>
            </a:r>
          </a:p>
        </p:txBody>
      </p:sp>
      <p:graphicFrame>
        <p:nvGraphicFramePr>
          <p:cNvPr id="812" name="Diagramm 3"/>
          <p:cNvGraphicFramePr/>
          <p:nvPr>
            <p:extLst>
              <p:ext uri="{D42A27DB-BD31-4B8C-83A1-F6EECF244321}">
                <p14:modId xmlns:p14="http://schemas.microsoft.com/office/powerpoint/2010/main" val="1346853853"/>
              </p:ext>
            </p:extLst>
          </p:nvPr>
        </p:nvGraphicFramePr>
        <p:xfrm>
          <a:off x="861028" y="2173856"/>
          <a:ext cx="10442253" cy="3838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073126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dirty="0"/>
              <a:t>1. </a:t>
            </a:r>
            <a:r>
              <a:rPr lang="de-DE" dirty="0"/>
              <a:t>Wie schätzen Sie Ihre technischen Kompetenzen für digitales Studieren ein? </a:t>
            </a:r>
            <a:br>
              <a:rPr lang="de-DE" dirty="0"/>
            </a:br>
            <a:r>
              <a:rPr dirty="0"/>
              <a:t>2. </a:t>
            </a:r>
            <a:r>
              <a:rPr lang="de-DE" dirty="0"/>
              <a:t>Haben sich Ihre technischen Kompetenzen für digitales Studieren im Laufe des SoSe2020 verbessert?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(1. n= 3175;     2. n=3163)</a:t>
            </a:r>
          </a:p>
        </p:txBody>
      </p:sp>
      <p:sp>
        <p:nvSpPr>
          <p:cNvPr id="815" name="1. Organisation der Lehrveranstaltungen im Online-Semester 2020"/>
          <p:cNvSpPr txBox="1"/>
          <p:nvPr/>
        </p:nvSpPr>
        <p:spPr>
          <a:xfrm>
            <a:off x="985198" y="180432"/>
            <a:ext cx="341925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3. Kompetenzen  </a:t>
            </a:r>
          </a:p>
          <a:p>
            <a:pPr>
              <a:defRPr b="0" i="1"/>
            </a:pPr>
            <a:r>
              <a:t>    	eigene Kompetenzen</a:t>
            </a:r>
          </a:p>
        </p:txBody>
      </p:sp>
      <p:graphicFrame>
        <p:nvGraphicFramePr>
          <p:cNvPr id="816" name="Diagramm 3"/>
          <p:cNvGraphicFramePr/>
          <p:nvPr>
            <p:extLst>
              <p:ext uri="{D42A27DB-BD31-4B8C-83A1-F6EECF244321}">
                <p14:modId xmlns:p14="http://schemas.microsoft.com/office/powerpoint/2010/main" val="1085142594"/>
              </p:ext>
            </p:extLst>
          </p:nvPr>
        </p:nvGraphicFramePr>
        <p:xfrm>
          <a:off x="861028" y="1879208"/>
          <a:ext cx="10442253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576642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4. Technik</a:t>
            </a:r>
          </a:p>
        </p:txBody>
      </p:sp>
    </p:spTree>
    <p:extLst>
      <p:ext uri="{BB962C8B-B14F-4D97-AF65-F5344CB8AC3E}">
        <p14:creationId xmlns:p14="http://schemas.microsoft.com/office/powerpoint/2010/main" val="420900428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878097">
              <a:defRPr sz="2037"/>
            </a:pPr>
            <a:r>
              <a:rPr lang="de-DE" sz="2200" dirty="0"/>
              <a:t>1. Für ein digitales Studium steht mir die notwendige Technik (Hardware) zur Verfügung. </a:t>
            </a:r>
            <a:br>
              <a:rPr lang="de-DE" sz="2200" dirty="0"/>
            </a:br>
            <a:r>
              <a:rPr lang="de-DE" sz="2200" dirty="0"/>
              <a:t>2. Für ein digitales Studium steht mir die notwendige Software zur Verfügung.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649" dirty="0"/>
              <a:t>(1. n=3174;     2. n=3170)</a:t>
            </a:r>
          </a:p>
        </p:txBody>
      </p:sp>
      <p:sp>
        <p:nvSpPr>
          <p:cNvPr id="835" name="1. Organisation der Lehrveranstaltungen im Online-Semester 2020"/>
          <p:cNvSpPr txBox="1"/>
          <p:nvPr/>
        </p:nvSpPr>
        <p:spPr>
          <a:xfrm>
            <a:off x="985198" y="180432"/>
            <a:ext cx="769382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4. Technik</a:t>
            </a:r>
          </a:p>
          <a:p>
            <a:pPr algn="ctr">
              <a:defRPr b="0" i="1"/>
            </a:pPr>
            <a:r>
              <a:t>    		eigene technische Ausstattung Hardware/ Software</a:t>
            </a:r>
          </a:p>
        </p:txBody>
      </p:sp>
      <p:graphicFrame>
        <p:nvGraphicFramePr>
          <p:cNvPr id="836" name="Diagramm 3"/>
          <p:cNvGraphicFramePr/>
          <p:nvPr>
            <p:extLst>
              <p:ext uri="{D42A27DB-BD31-4B8C-83A1-F6EECF244321}">
                <p14:modId xmlns:p14="http://schemas.microsoft.com/office/powerpoint/2010/main" val="4147122156"/>
              </p:ext>
            </p:extLst>
          </p:nvPr>
        </p:nvGraphicFramePr>
        <p:xfrm>
          <a:off x="861027" y="1815708"/>
          <a:ext cx="1044284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br/>
            <a:br/>
            <a:br/>
            <a:br/>
            <a:br/>
            <a:br/>
            <a:br/>
            <a:br/>
            <a:endParaRPr/>
          </a:p>
        </p:txBody>
      </p:sp>
      <p:sp>
        <p:nvSpPr>
          <p:cNvPr id="839" name="1. Organisation der Lehrveranstaltungen im Online-Semester 2020"/>
          <p:cNvSpPr txBox="1"/>
          <p:nvPr/>
        </p:nvSpPr>
        <p:spPr>
          <a:xfrm>
            <a:off x="985198" y="180432"/>
            <a:ext cx="769382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4. Technik</a:t>
            </a:r>
          </a:p>
          <a:p>
            <a:pPr algn="ctr">
              <a:defRPr b="0" i="1"/>
            </a:pPr>
            <a:r>
              <a:t>    		eigene technische Ausstattung Hardware/ Software</a:t>
            </a:r>
          </a:p>
        </p:txBody>
      </p:sp>
      <p:graphicFrame>
        <p:nvGraphicFramePr>
          <p:cNvPr id="840" name="2D-Balkendiagramm"/>
          <p:cNvGraphicFramePr/>
          <p:nvPr>
            <p:extLst>
              <p:ext uri="{D42A27DB-BD31-4B8C-83A1-F6EECF244321}">
                <p14:modId xmlns:p14="http://schemas.microsoft.com/office/powerpoint/2010/main" val="2602086104"/>
              </p:ext>
            </p:extLst>
          </p:nvPr>
        </p:nvGraphicFramePr>
        <p:xfrm>
          <a:off x="682625" y="1145956"/>
          <a:ext cx="11741150" cy="545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5. Kommunikation</a:t>
            </a:r>
          </a:p>
        </p:txBody>
      </p:sp>
    </p:spTree>
    <p:extLst>
      <p:ext uri="{BB962C8B-B14F-4D97-AF65-F5344CB8AC3E}">
        <p14:creationId xmlns:p14="http://schemas.microsoft.com/office/powerpoint/2010/main" val="266046204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Ich fühle mich über die Möglichkeiten von E-Learning/multimedial gestützter Lehre ausreichend informiert.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(n=3178)</a:t>
            </a:r>
          </a:p>
        </p:txBody>
      </p:sp>
      <p:sp>
        <p:nvSpPr>
          <p:cNvPr id="843" name="1. Organisation der Lehrveranstaltungen im Online-Semester 2020"/>
          <p:cNvSpPr txBox="1"/>
          <p:nvPr/>
        </p:nvSpPr>
        <p:spPr>
          <a:xfrm>
            <a:off x="985197" y="180432"/>
            <a:ext cx="2305677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5. Kommunikation</a:t>
            </a:r>
          </a:p>
          <a:p>
            <a:pPr algn="ctr">
              <a:defRPr i="1"/>
            </a:pPr>
            <a:r>
              <a:t>		</a:t>
            </a:r>
          </a:p>
        </p:txBody>
      </p:sp>
      <p:graphicFrame>
        <p:nvGraphicFramePr>
          <p:cNvPr id="844" name="Diagramm 3"/>
          <p:cNvGraphicFramePr/>
          <p:nvPr>
            <p:extLst>
              <p:ext uri="{D42A27DB-BD31-4B8C-83A1-F6EECF244321}">
                <p14:modId xmlns:p14="http://schemas.microsoft.com/office/powerpoint/2010/main" val="1159007880"/>
              </p:ext>
            </p:extLst>
          </p:nvPr>
        </p:nvGraphicFramePr>
        <p:xfrm>
          <a:off x="744520" y="1815708"/>
          <a:ext cx="10559348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Die Kommunikation mit den Lehrenden läuft reibungslos.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(n=2971)</a:t>
            </a:r>
          </a:p>
        </p:txBody>
      </p:sp>
      <p:sp>
        <p:nvSpPr>
          <p:cNvPr id="851" name="1. Organisation der Lehrveranstaltungen im Online-Semester 2020"/>
          <p:cNvSpPr txBox="1"/>
          <p:nvPr/>
        </p:nvSpPr>
        <p:spPr>
          <a:xfrm>
            <a:off x="985198" y="180432"/>
            <a:ext cx="2305677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5. Kommunikation</a:t>
            </a:r>
          </a:p>
          <a:p>
            <a:pPr algn="ctr">
              <a:defRPr i="1"/>
            </a:pPr>
            <a:r>
              <a:t>		</a:t>
            </a:r>
          </a:p>
        </p:txBody>
      </p:sp>
      <p:graphicFrame>
        <p:nvGraphicFramePr>
          <p:cNvPr id="852" name="Diagramm 3"/>
          <p:cNvGraphicFramePr/>
          <p:nvPr>
            <p:extLst>
              <p:ext uri="{D42A27DB-BD31-4B8C-83A1-F6EECF244321}">
                <p14:modId xmlns:p14="http://schemas.microsoft.com/office/powerpoint/2010/main" val="1853531597"/>
              </p:ext>
            </p:extLst>
          </p:nvPr>
        </p:nvGraphicFramePr>
        <p:xfrm>
          <a:off x="861027" y="1815708"/>
          <a:ext cx="1044284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Ich fühle mich in der Kommunikation mit den Lehrenden inhaltlich (bei Anregungen, Kritik, etc.) erstgenommen.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(n=2751)</a:t>
            </a:r>
          </a:p>
        </p:txBody>
      </p:sp>
      <p:sp>
        <p:nvSpPr>
          <p:cNvPr id="855" name="1. Organisation der Lehrveranstaltungen im Online-Semester 2020"/>
          <p:cNvSpPr txBox="1"/>
          <p:nvPr/>
        </p:nvSpPr>
        <p:spPr>
          <a:xfrm>
            <a:off x="985198" y="180432"/>
            <a:ext cx="2305677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5. Kommunikation</a:t>
            </a:r>
          </a:p>
          <a:p>
            <a:pPr algn="ctr">
              <a:defRPr i="1"/>
            </a:pPr>
            <a:r>
              <a:t>		</a:t>
            </a:r>
          </a:p>
        </p:txBody>
      </p:sp>
      <p:graphicFrame>
        <p:nvGraphicFramePr>
          <p:cNvPr id="856" name="Diagramm 3"/>
          <p:cNvGraphicFramePr/>
          <p:nvPr>
            <p:extLst>
              <p:ext uri="{D42A27DB-BD31-4B8C-83A1-F6EECF244321}">
                <p14:modId xmlns:p14="http://schemas.microsoft.com/office/powerpoint/2010/main" val="3398114201"/>
              </p:ext>
            </p:extLst>
          </p:nvPr>
        </p:nvGraphicFramePr>
        <p:xfrm>
          <a:off x="861027" y="1815708"/>
          <a:ext cx="1044284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Textplatzhalter 2"/>
          <p:cNvSpPr txBox="1">
            <a:spLocks noGrp="1"/>
          </p:cNvSpPr>
          <p:nvPr>
            <p:ph type="body" sz="quarter" idx="1"/>
          </p:nvPr>
        </p:nvSpPr>
        <p:spPr>
          <a:xfrm>
            <a:off x="9672000" y="6714000"/>
            <a:ext cx="2520003" cy="14400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>
              <a:lnSpc>
                <a:spcPct val="64000"/>
              </a:lnSpc>
              <a:defRPr sz="100"/>
            </a:pPr>
            <a:endParaRPr/>
          </a:p>
        </p:txBody>
      </p:sp>
      <p:sp>
        <p:nvSpPr>
          <p:cNvPr id="751" name="Titel 3"/>
          <p:cNvSpPr txBox="1">
            <a:spLocks noGrp="1"/>
          </p:cNvSpPr>
          <p:nvPr>
            <p:ph type="title"/>
          </p:nvPr>
        </p:nvSpPr>
        <p:spPr>
          <a:xfrm>
            <a:off x="347999" y="1812051"/>
            <a:ext cx="5687043" cy="2340002"/>
          </a:xfrm>
          <a:prstGeom prst="rect">
            <a:avLst/>
          </a:prstGeom>
        </p:spPr>
        <p:txBody>
          <a:bodyPr/>
          <a:lstStyle/>
          <a:p>
            <a:pPr defTabSz="841247">
              <a:defRPr sz="4400"/>
            </a:pPr>
            <a:r>
              <a:rPr dirty="0" err="1"/>
              <a:t>Studierenden</a:t>
            </a:r>
            <a:r>
              <a:rPr dirty="0"/>
              <a:t>-Barometer </a:t>
            </a:r>
            <a:br>
              <a:rPr dirty="0"/>
            </a:br>
            <a:r>
              <a:rPr dirty="0" err="1"/>
              <a:t>deskriptive</a:t>
            </a:r>
            <a:r>
              <a:rPr dirty="0"/>
              <a:t> </a:t>
            </a:r>
            <a:br>
              <a:rPr dirty="0"/>
            </a:br>
            <a:r>
              <a:rPr dirty="0" err="1"/>
              <a:t>Auswertung</a:t>
            </a:r>
            <a:endParaRPr dirty="0"/>
          </a:p>
        </p:txBody>
      </p:sp>
      <p:sp>
        <p:nvSpPr>
          <p:cNvPr id="752" name="Textplatzhalter 4"/>
          <p:cNvSpPr>
            <a:spLocks noGrp="1"/>
          </p:cNvSpPr>
          <p:nvPr>
            <p:ph type="body" idx="14"/>
          </p:nvPr>
        </p:nvSpPr>
        <p:spPr>
          <a:xfrm>
            <a:off x="6441378" y="2857500"/>
            <a:ext cx="5400004" cy="365584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285750" indent="-285750">
              <a:buChar char="❖"/>
              <a:defRPr sz="2000"/>
            </a:pPr>
            <a:r>
              <a:rPr dirty="0"/>
              <a:t>Evaluation </a:t>
            </a:r>
            <a:r>
              <a:rPr dirty="0" err="1"/>
              <a:t>über</a:t>
            </a:r>
            <a:r>
              <a:rPr dirty="0"/>
              <a:t> das </a:t>
            </a:r>
            <a:r>
              <a:rPr dirty="0" err="1"/>
              <a:t>Sommer</a:t>
            </a:r>
            <a:r>
              <a:rPr dirty="0"/>
              <a:t>-Semester 2020 </a:t>
            </a:r>
          </a:p>
          <a:p>
            <a:pPr marL="285750" indent="-285750">
              <a:buChar char="❖"/>
              <a:defRPr sz="2000"/>
            </a:pPr>
            <a:r>
              <a:rPr dirty="0" err="1"/>
              <a:t>Rücklaufquote</a:t>
            </a:r>
            <a:r>
              <a:rPr dirty="0"/>
              <a:t> von 18 </a:t>
            </a:r>
            <a:r>
              <a:rPr dirty="0" err="1"/>
              <a:t>Prozent</a:t>
            </a:r>
            <a:r>
              <a:rPr dirty="0"/>
              <a:t> </a:t>
            </a:r>
            <a:r>
              <a:rPr dirty="0" err="1"/>
              <a:t>unter</a:t>
            </a:r>
            <a:r>
              <a:rPr dirty="0"/>
              <a:t> den </a:t>
            </a:r>
            <a:r>
              <a:rPr dirty="0" err="1"/>
              <a:t>Lehrenden</a:t>
            </a:r>
            <a:r>
              <a:rPr dirty="0"/>
              <a:t> (3206 </a:t>
            </a:r>
            <a:r>
              <a:rPr dirty="0" err="1"/>
              <a:t>erfasste</a:t>
            </a:r>
            <a:r>
              <a:rPr dirty="0"/>
              <a:t> </a:t>
            </a:r>
            <a:r>
              <a:rPr dirty="0" err="1"/>
              <a:t>Umfrageteilnahmen</a:t>
            </a:r>
            <a:r>
              <a:rPr dirty="0"/>
              <a:t>)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Ich fühle/fühlte mich bezüglich der bestehenden Möglichkeiten und Einschränkungen in Studium und Lehre im </a:t>
            </a:r>
            <a:r>
              <a:rPr lang="de-DE" sz="2200" dirty="0" err="1"/>
              <a:t>SoSe</a:t>
            </a:r>
            <a:r>
              <a:rPr lang="de-DE" sz="2200" dirty="0"/>
              <a:t> 2020 (Prüfungen, Praktika, etc.) ausreichend informiert.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(n=3158)</a:t>
            </a:r>
          </a:p>
        </p:txBody>
      </p:sp>
      <p:sp>
        <p:nvSpPr>
          <p:cNvPr id="847" name="1. Organisation der Lehrveranstaltungen im Online-Semester 2020"/>
          <p:cNvSpPr txBox="1"/>
          <p:nvPr/>
        </p:nvSpPr>
        <p:spPr>
          <a:xfrm>
            <a:off x="985198" y="180432"/>
            <a:ext cx="2305677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5. Kommunikation</a:t>
            </a:r>
          </a:p>
          <a:p>
            <a:pPr algn="ctr">
              <a:defRPr i="1"/>
            </a:pPr>
            <a:r>
              <a:t>		</a:t>
            </a:r>
          </a:p>
        </p:txBody>
      </p:sp>
      <p:graphicFrame>
        <p:nvGraphicFramePr>
          <p:cNvPr id="848" name="Diagramm 3"/>
          <p:cNvGraphicFramePr/>
          <p:nvPr>
            <p:extLst>
              <p:ext uri="{D42A27DB-BD31-4B8C-83A1-F6EECF244321}">
                <p14:modId xmlns:p14="http://schemas.microsoft.com/office/powerpoint/2010/main" val="3747090187"/>
              </p:ext>
            </p:extLst>
          </p:nvPr>
        </p:nvGraphicFramePr>
        <p:xfrm>
          <a:off x="861027" y="1815708"/>
          <a:ext cx="1044284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6. Unterstützung</a:t>
            </a:r>
          </a:p>
        </p:txBody>
      </p:sp>
    </p:spTree>
    <p:extLst>
      <p:ext uri="{BB962C8B-B14F-4D97-AF65-F5344CB8AC3E}">
        <p14:creationId xmlns:p14="http://schemas.microsoft.com/office/powerpoint/2010/main" val="391272706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lvl="1" defTabSz="905255">
              <a:defRPr sz="2100"/>
            </a:pPr>
            <a:r>
              <a:rPr lang="de-DE" sz="2400" dirty="0"/>
              <a:t>Haben Sie eine oder mehrere Gesundheitliche Beeinträchtigung(en), die sich grundsätzlich erschwerend auf Ihr Studium auswirken?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lang="de-DE" dirty="0"/>
            </a:br>
            <a:br>
              <a:rPr dirty="0"/>
            </a:br>
            <a:r>
              <a:rPr dirty="0"/>
              <a:t> 									 </a:t>
            </a:r>
            <a:br>
              <a:rPr dirty="0"/>
            </a:br>
            <a:r>
              <a:rPr sz="1700" dirty="0"/>
              <a:t>(</a:t>
            </a:r>
            <a:r>
              <a:rPr sz="2000" dirty="0"/>
              <a:t>n=3151</a:t>
            </a:r>
            <a:r>
              <a:rPr sz="1700" dirty="0"/>
              <a:t>)</a:t>
            </a:r>
          </a:p>
        </p:txBody>
      </p:sp>
      <p:sp>
        <p:nvSpPr>
          <p:cNvPr id="859" name="1. Organisation der Lehrveranstaltungen im Online-Semester 2020"/>
          <p:cNvSpPr txBox="1"/>
          <p:nvPr/>
        </p:nvSpPr>
        <p:spPr>
          <a:xfrm>
            <a:off x="985198" y="180432"/>
            <a:ext cx="3816283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6. Unterstützung im SoSe 2020</a:t>
            </a:r>
          </a:p>
        </p:txBody>
      </p:sp>
      <p:graphicFrame>
        <p:nvGraphicFramePr>
          <p:cNvPr id="860" name="2D-Kreisdiagramm"/>
          <p:cNvGraphicFramePr/>
          <p:nvPr>
            <p:extLst>
              <p:ext uri="{D42A27DB-BD31-4B8C-83A1-F6EECF244321}">
                <p14:modId xmlns:p14="http://schemas.microsoft.com/office/powerpoint/2010/main" val="782309656"/>
              </p:ext>
            </p:extLst>
          </p:nvPr>
        </p:nvGraphicFramePr>
        <p:xfrm>
          <a:off x="525780" y="2080260"/>
          <a:ext cx="1088136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586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>
              <a:defRPr sz="2200"/>
            </a:pPr>
            <a:r>
              <a:rPr lang="de-DE" dirty="0"/>
              <a:t>Bitte geben Sie die Gesundheitliche(n) Beeinträchtigung(en) an, die sich grundsätzlich erschwerend auf Ihr Studium auswirken. </a:t>
            </a:r>
            <a:r>
              <a:rPr lang="de-DE" i="1" dirty="0"/>
              <a:t>(Mehrfachnennungen möglich)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							 </a:t>
            </a:r>
            <a:br>
              <a:rPr dirty="0"/>
            </a:br>
            <a:r>
              <a:rPr sz="1800" dirty="0"/>
              <a:t>(n=422)</a:t>
            </a:r>
          </a:p>
        </p:txBody>
      </p:sp>
      <p:sp>
        <p:nvSpPr>
          <p:cNvPr id="863" name="1. Organisation der Lehrveranstaltungen im Online-Semester 2020"/>
          <p:cNvSpPr txBox="1"/>
          <p:nvPr/>
        </p:nvSpPr>
        <p:spPr>
          <a:xfrm>
            <a:off x="985198" y="180432"/>
            <a:ext cx="3816282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6. Unterstützung im SoSe 2020</a:t>
            </a:r>
          </a:p>
        </p:txBody>
      </p:sp>
      <p:graphicFrame>
        <p:nvGraphicFramePr>
          <p:cNvPr id="864" name="Diagramm 4"/>
          <p:cNvGraphicFramePr/>
          <p:nvPr/>
        </p:nvGraphicFramePr>
        <p:xfrm>
          <a:off x="-2957511" y="1927274"/>
          <a:ext cx="14643760" cy="415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546602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586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lang="de-DE" dirty="0"/>
              <a:t>Bitte geben Sie für jede der folgenden Aussagen an, inwieweit diese im Vergleich des </a:t>
            </a:r>
            <a:r>
              <a:rPr lang="de-DE" dirty="0" err="1"/>
              <a:t>SoSe</a:t>
            </a:r>
            <a:r>
              <a:rPr lang="de-DE" dirty="0"/>
              <a:t> 2020 mit vorherigen Semestern auf Sie zutrifft.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	</a:t>
            </a:r>
            <a:br>
              <a:rPr lang="de-DE" dirty="0"/>
            </a:br>
            <a:r>
              <a:rPr dirty="0"/>
              <a:t>						 </a:t>
            </a:r>
            <a:br>
              <a:rPr dirty="0"/>
            </a:br>
            <a:r>
              <a:rPr sz="1800" dirty="0"/>
              <a:t>(n=422</a:t>
            </a:r>
            <a:r>
              <a:rPr lang="de-DE" sz="1800" dirty="0"/>
              <a:t>;  n=415</a:t>
            </a:r>
            <a:r>
              <a:rPr sz="1800" dirty="0"/>
              <a:t>)</a:t>
            </a:r>
          </a:p>
        </p:txBody>
      </p:sp>
      <p:sp>
        <p:nvSpPr>
          <p:cNvPr id="867" name="1. Organisation der Lehrveranstaltungen im Online-Semester 2020"/>
          <p:cNvSpPr txBox="1"/>
          <p:nvPr/>
        </p:nvSpPr>
        <p:spPr>
          <a:xfrm>
            <a:off x="985198" y="180432"/>
            <a:ext cx="3816282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6. Unterstützung im SoSe 2020</a:t>
            </a:r>
          </a:p>
        </p:txBody>
      </p:sp>
      <p:graphicFrame>
        <p:nvGraphicFramePr>
          <p:cNvPr id="868" name="Diagramm 4"/>
          <p:cNvGraphicFramePr/>
          <p:nvPr>
            <p:extLst>
              <p:ext uri="{D42A27DB-BD31-4B8C-83A1-F6EECF244321}">
                <p14:modId xmlns:p14="http://schemas.microsoft.com/office/powerpoint/2010/main" val="2506429660"/>
              </p:ext>
            </p:extLst>
          </p:nvPr>
        </p:nvGraphicFramePr>
        <p:xfrm>
          <a:off x="225425" y="1927274"/>
          <a:ext cx="11460824" cy="4681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021622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lang="de-DE" dirty="0"/>
              <a:t>Welche Maßnahmen, Angebote oder Lösungen ermöglichen es Ihnen/ würden es Ihnen ermöglichen, ohne beeinträchtigungsbedingte Schwierigkeiten zu studieren? </a:t>
            </a:r>
            <a:r>
              <a:rPr lang="de-DE" i="1" dirty="0"/>
              <a:t>(Mehrfachantwort möglich)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lang="de-DE" sz="20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							 </a:t>
            </a:r>
            <a:br>
              <a:rPr dirty="0"/>
            </a:br>
            <a:r>
              <a:rPr sz="1800" dirty="0"/>
              <a:t>(n=422)</a:t>
            </a:r>
          </a:p>
        </p:txBody>
      </p:sp>
      <p:sp>
        <p:nvSpPr>
          <p:cNvPr id="871" name="1. Organisation der Lehrveranstaltungen im Online-Semester 2020"/>
          <p:cNvSpPr txBox="1"/>
          <p:nvPr/>
        </p:nvSpPr>
        <p:spPr>
          <a:xfrm>
            <a:off x="985198" y="180432"/>
            <a:ext cx="3816282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6. Unterstützung im SoSe 2020</a:t>
            </a:r>
          </a:p>
        </p:txBody>
      </p:sp>
      <p:graphicFrame>
        <p:nvGraphicFramePr>
          <p:cNvPr id="872" name="Diagramm 4"/>
          <p:cNvGraphicFramePr/>
          <p:nvPr/>
        </p:nvGraphicFramePr>
        <p:xfrm>
          <a:off x="1281610" y="1927274"/>
          <a:ext cx="10404639" cy="415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7. Bewertung </a:t>
            </a:r>
          </a:p>
        </p:txBody>
      </p:sp>
    </p:spTree>
    <p:extLst>
      <p:ext uri="{BB962C8B-B14F-4D97-AF65-F5344CB8AC3E}">
        <p14:creationId xmlns:p14="http://schemas.microsoft.com/office/powerpoint/2010/main" val="1500059851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lvl="1" defTabSz="905255">
              <a:defRPr sz="2100"/>
            </a:pPr>
            <a:r>
              <a:rPr lang="de-DE" sz="2400" dirty="0"/>
              <a:t>Wie hat, alles in allem betrachtet, die kurzfristige Umstellung des Lehrangebotes auf die digitale/ bzw. alternative Lehre in diesem Semester funktioniert?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lang="de-DE" dirty="0"/>
            </a:br>
            <a:br>
              <a:rPr lang="de-DE" dirty="0"/>
            </a:br>
            <a:br>
              <a:rPr dirty="0"/>
            </a:br>
            <a:r>
              <a:rPr dirty="0"/>
              <a:t> 										 </a:t>
            </a:r>
            <a:br>
              <a:rPr dirty="0"/>
            </a:br>
            <a:r>
              <a:rPr sz="1800" dirty="0"/>
              <a:t>(n=3165)</a:t>
            </a:r>
          </a:p>
        </p:txBody>
      </p:sp>
      <p:sp>
        <p:nvSpPr>
          <p:cNvPr id="823" name="1. Organisation der Lehrveranstaltungen im Online-Semester 2020"/>
          <p:cNvSpPr txBox="1"/>
          <p:nvPr/>
        </p:nvSpPr>
        <p:spPr>
          <a:xfrm>
            <a:off x="985198" y="177010"/>
            <a:ext cx="1701744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dirty="0"/>
              <a:t>    	</a:t>
            </a:r>
          </a:p>
        </p:txBody>
      </p:sp>
      <p:graphicFrame>
        <p:nvGraphicFramePr>
          <p:cNvPr id="824" name="Diagramm 3"/>
          <p:cNvGraphicFramePr/>
          <p:nvPr>
            <p:extLst>
              <p:ext uri="{D42A27DB-BD31-4B8C-83A1-F6EECF244321}">
                <p14:modId xmlns:p14="http://schemas.microsoft.com/office/powerpoint/2010/main" val="3934494211"/>
              </p:ext>
            </p:extLst>
          </p:nvPr>
        </p:nvGraphicFramePr>
        <p:xfrm>
          <a:off x="861028" y="1815708"/>
          <a:ext cx="10442253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Die technische Infrastruktur der MLU, als Voraussetzung für E-Learning, ist ausreichend.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r>
              <a:rPr sz="1800" dirty="0"/>
              <a:t>(n=2768)</a:t>
            </a:r>
          </a:p>
        </p:txBody>
      </p:sp>
      <p:sp>
        <p:nvSpPr>
          <p:cNvPr id="827" name="1. Organisation der Lehrveranstaltungen im Online-Semester 2020"/>
          <p:cNvSpPr txBox="1"/>
          <p:nvPr/>
        </p:nvSpPr>
        <p:spPr>
          <a:xfrm>
            <a:off x="985198" y="177010"/>
            <a:ext cx="1701744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dirty="0"/>
              <a:t>    	</a:t>
            </a:r>
          </a:p>
        </p:txBody>
      </p:sp>
      <p:graphicFrame>
        <p:nvGraphicFramePr>
          <p:cNvPr id="828" name="Diagramm 3"/>
          <p:cNvGraphicFramePr/>
          <p:nvPr>
            <p:extLst>
              <p:ext uri="{D42A27DB-BD31-4B8C-83A1-F6EECF244321}">
                <p14:modId xmlns:p14="http://schemas.microsoft.com/office/powerpoint/2010/main" val="2954903955"/>
              </p:ext>
            </p:extLst>
          </p:nvPr>
        </p:nvGraphicFramePr>
        <p:xfrm>
          <a:off x="861028" y="1815708"/>
          <a:ext cx="10442253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lvl="1" defTabSz="905255">
              <a:defRPr sz="2100"/>
            </a:pPr>
            <a:r>
              <a:rPr lang="de-DE" sz="2200" dirty="0"/>
              <a:t>Wie hat, alles in allem betrachtet, die Umstellung auf digitale/ bzw. alternative Prüfungen in diesem Semester funktioniert?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r>
              <a:rPr sz="2000" dirty="0"/>
              <a:t>(n=3060)</a:t>
            </a:r>
          </a:p>
        </p:txBody>
      </p:sp>
      <p:sp>
        <p:nvSpPr>
          <p:cNvPr id="831" name="1. Organisation der Lehrveranstaltungen im Online-Semester 2020"/>
          <p:cNvSpPr txBox="1"/>
          <p:nvPr/>
        </p:nvSpPr>
        <p:spPr>
          <a:xfrm>
            <a:off x="985198" y="177010"/>
            <a:ext cx="1701744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dirty="0"/>
              <a:t>    	</a:t>
            </a:r>
          </a:p>
        </p:txBody>
      </p:sp>
      <p:graphicFrame>
        <p:nvGraphicFramePr>
          <p:cNvPr id="832" name="Diagramm 3"/>
          <p:cNvGraphicFramePr/>
          <p:nvPr>
            <p:extLst>
              <p:ext uri="{D42A27DB-BD31-4B8C-83A1-F6EECF244321}">
                <p14:modId xmlns:p14="http://schemas.microsoft.com/office/powerpoint/2010/main" val="1857813886"/>
              </p:ext>
            </p:extLst>
          </p:nvPr>
        </p:nvGraphicFramePr>
        <p:xfrm>
          <a:off x="861028" y="1815708"/>
          <a:ext cx="10442253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176524"/>
          </a:xfrm>
          <a:prstGeom prst="rect">
            <a:avLst/>
          </a:prstGeom>
        </p:spPr>
        <p:txBody>
          <a:bodyPr anchor="t"/>
          <a:lstStyle/>
          <a:p>
            <a:r>
              <a:rPr dirty="0"/>
              <a:t>											         </a:t>
            </a:r>
            <a:r>
              <a:rPr sz="1800" dirty="0"/>
              <a:t> (n=3194</a:t>
            </a:r>
            <a:r>
              <a:rPr dirty="0"/>
              <a:t>)</a:t>
            </a:r>
          </a:p>
        </p:txBody>
      </p:sp>
      <p:sp>
        <p:nvSpPr>
          <p:cNvPr id="755" name="1. Organisation der Lehrveranstaltungen im Online-Semester 2020"/>
          <p:cNvSpPr txBox="1"/>
          <p:nvPr/>
        </p:nvSpPr>
        <p:spPr>
          <a:xfrm>
            <a:off x="1067221" y="398781"/>
            <a:ext cx="6865274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 Welchen Abschluss streben Sie derzeit an der MLU an?</a:t>
            </a:r>
          </a:p>
        </p:txBody>
      </p:sp>
      <p:graphicFrame>
        <p:nvGraphicFramePr>
          <p:cNvPr id="756" name="2D-Donutdiagramm"/>
          <p:cNvGraphicFramePr/>
          <p:nvPr/>
        </p:nvGraphicFramePr>
        <p:xfrm>
          <a:off x="410115" y="1507270"/>
          <a:ext cx="11267396" cy="510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 defTabSz="905255">
              <a:defRPr sz="2100"/>
            </a:pPr>
            <a:r>
              <a:rPr lang="de-DE" sz="2200" dirty="0"/>
              <a:t>Alles in allem, fanden die digitalen Lehrveranstaltungen zeitlich so wie im Semesterablaufplan vorgesehen statt?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										 </a:t>
            </a:r>
            <a:br>
              <a:rPr dirty="0"/>
            </a:br>
            <a:r>
              <a:rPr sz="1800" dirty="0"/>
              <a:t>(n=3155)</a:t>
            </a:r>
          </a:p>
        </p:txBody>
      </p:sp>
      <p:sp>
        <p:nvSpPr>
          <p:cNvPr id="819" name="1. Organisation der Lehrveranstaltungen im Online-Semester 2020"/>
          <p:cNvSpPr txBox="1"/>
          <p:nvPr/>
        </p:nvSpPr>
        <p:spPr>
          <a:xfrm>
            <a:off x="985198" y="177010"/>
            <a:ext cx="1701744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dirty="0"/>
              <a:t>    	</a:t>
            </a:r>
          </a:p>
        </p:txBody>
      </p:sp>
      <p:graphicFrame>
        <p:nvGraphicFramePr>
          <p:cNvPr id="820" name="Diagramm 3"/>
          <p:cNvGraphicFramePr/>
          <p:nvPr>
            <p:extLst>
              <p:ext uri="{D42A27DB-BD31-4B8C-83A1-F6EECF244321}">
                <p14:modId xmlns:p14="http://schemas.microsoft.com/office/powerpoint/2010/main" val="1460019263"/>
              </p:ext>
            </p:extLst>
          </p:nvPr>
        </p:nvGraphicFramePr>
        <p:xfrm>
          <a:off x="744520" y="1815708"/>
          <a:ext cx="1055876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 defTabSz="905255">
              <a:defRPr sz="2100"/>
            </a:pPr>
            <a:r>
              <a:rPr lang="de-DE" sz="2400" dirty="0"/>
              <a:t>Das Studium im SoSe2020 ist für mich ...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r>
              <a:rPr sz="1800" dirty="0"/>
              <a:t>(n=315</a:t>
            </a:r>
            <a:r>
              <a:rPr lang="de-DE" sz="1800" dirty="0"/>
              <a:t>4</a:t>
            </a:r>
            <a:r>
              <a:rPr sz="1800" dirty="0"/>
              <a:t>)</a:t>
            </a:r>
          </a:p>
        </p:txBody>
      </p:sp>
      <p:sp>
        <p:nvSpPr>
          <p:cNvPr id="819" name="1. Organisation der Lehrveranstaltungen im Online-Semester 2020"/>
          <p:cNvSpPr txBox="1"/>
          <p:nvPr/>
        </p:nvSpPr>
        <p:spPr>
          <a:xfrm>
            <a:off x="985198" y="192399"/>
            <a:ext cx="11108165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sz="1800" dirty="0"/>
              <a:t>   </a:t>
            </a:r>
            <a:r>
              <a:rPr lang="de-DE" sz="1800" dirty="0"/>
              <a:t>Inwieweit stimmen Sie den folgenden Aussagen im Vergleich des SS 2020 mit vorherigen Semestern zu: </a:t>
            </a:r>
            <a:endParaRPr sz="1800" dirty="0"/>
          </a:p>
        </p:txBody>
      </p:sp>
      <p:graphicFrame>
        <p:nvGraphicFramePr>
          <p:cNvPr id="820" name="Diagramm 3"/>
          <p:cNvGraphicFramePr/>
          <p:nvPr>
            <p:extLst>
              <p:ext uri="{D42A27DB-BD31-4B8C-83A1-F6EECF244321}">
                <p14:modId xmlns:p14="http://schemas.microsoft.com/office/powerpoint/2010/main" val="154914764"/>
              </p:ext>
            </p:extLst>
          </p:nvPr>
        </p:nvGraphicFramePr>
        <p:xfrm>
          <a:off x="744520" y="1815708"/>
          <a:ext cx="1055876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0858504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 defTabSz="905255">
              <a:defRPr sz="2100"/>
            </a:pPr>
            <a:r>
              <a:rPr lang="de-DE" sz="2400" dirty="0"/>
              <a:t>Das Studium im SoSe2020 ist für mich ...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r>
              <a:rPr sz="1800" dirty="0"/>
              <a:t>(n=315</a:t>
            </a:r>
            <a:r>
              <a:rPr lang="de-DE" sz="1800" dirty="0"/>
              <a:t>1</a:t>
            </a:r>
            <a:r>
              <a:rPr sz="1800" dirty="0"/>
              <a:t>)</a:t>
            </a:r>
          </a:p>
        </p:txBody>
      </p:sp>
      <p:sp>
        <p:nvSpPr>
          <p:cNvPr id="819" name="1. Organisation der Lehrveranstaltungen im Online-Semester 2020"/>
          <p:cNvSpPr txBox="1"/>
          <p:nvPr/>
        </p:nvSpPr>
        <p:spPr>
          <a:xfrm>
            <a:off x="985198" y="192399"/>
            <a:ext cx="11108165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sz="1800" dirty="0"/>
              <a:t>   </a:t>
            </a:r>
            <a:r>
              <a:rPr lang="de-DE" sz="1800" dirty="0"/>
              <a:t>Inwieweit stimmen Sie den folgenden Aussagen im Vergleich des SS 2020 mit vorherigen Semestern zu: </a:t>
            </a:r>
            <a:endParaRPr sz="1800" dirty="0"/>
          </a:p>
        </p:txBody>
      </p:sp>
      <p:graphicFrame>
        <p:nvGraphicFramePr>
          <p:cNvPr id="820" name="Diagramm 3"/>
          <p:cNvGraphicFramePr/>
          <p:nvPr>
            <p:extLst>
              <p:ext uri="{D42A27DB-BD31-4B8C-83A1-F6EECF244321}">
                <p14:modId xmlns:p14="http://schemas.microsoft.com/office/powerpoint/2010/main" val="3397076276"/>
              </p:ext>
            </p:extLst>
          </p:nvPr>
        </p:nvGraphicFramePr>
        <p:xfrm>
          <a:off x="744520" y="1815708"/>
          <a:ext cx="1055876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1825127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lvl="1" defTabSz="905255">
              <a:defRPr sz="2100"/>
            </a:pPr>
            <a:r>
              <a:rPr lang="de-DE" sz="2400" dirty="0"/>
              <a:t>Zeiten/Fristen zur Bewältigung von Aufgaben/ zum Aufarbeiten von Lehr-/Lerninhalten waren im SoSe2020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lang="de-DE" dirty="0"/>
            </a:br>
            <a:r>
              <a:rPr dirty="0"/>
              <a:t>										 </a:t>
            </a:r>
            <a:br>
              <a:rPr dirty="0"/>
            </a:br>
            <a:br>
              <a:rPr lang="de-DE" dirty="0"/>
            </a:br>
            <a:r>
              <a:rPr sz="1800" dirty="0"/>
              <a:t>(n=31</a:t>
            </a:r>
            <a:r>
              <a:rPr lang="de-DE" sz="1800" dirty="0"/>
              <a:t>22</a:t>
            </a:r>
            <a:r>
              <a:rPr sz="1800" dirty="0"/>
              <a:t>)</a:t>
            </a:r>
          </a:p>
        </p:txBody>
      </p:sp>
      <p:sp>
        <p:nvSpPr>
          <p:cNvPr id="819" name="1. Organisation der Lehrveranstaltungen im Online-Semester 2020"/>
          <p:cNvSpPr txBox="1"/>
          <p:nvPr/>
        </p:nvSpPr>
        <p:spPr>
          <a:xfrm>
            <a:off x="985198" y="192399"/>
            <a:ext cx="11108165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endParaRPr dirty="0"/>
          </a:p>
          <a:p>
            <a:pPr>
              <a:defRPr b="0" i="1"/>
            </a:pPr>
            <a:r>
              <a:rPr sz="1800" dirty="0"/>
              <a:t>   </a:t>
            </a:r>
            <a:r>
              <a:rPr lang="de-DE" sz="1800" dirty="0"/>
              <a:t>Inwieweit stimmen Sie den folgenden Aussagen im Vergleich des SS 2020 mit vorherigen Semestern zu: </a:t>
            </a:r>
            <a:endParaRPr sz="1800" dirty="0"/>
          </a:p>
        </p:txBody>
      </p:sp>
      <p:graphicFrame>
        <p:nvGraphicFramePr>
          <p:cNvPr id="820" name="Diagramm 3"/>
          <p:cNvGraphicFramePr/>
          <p:nvPr>
            <p:extLst>
              <p:ext uri="{D42A27DB-BD31-4B8C-83A1-F6EECF244321}">
                <p14:modId xmlns:p14="http://schemas.microsoft.com/office/powerpoint/2010/main" val="1702232286"/>
              </p:ext>
            </p:extLst>
          </p:nvPr>
        </p:nvGraphicFramePr>
        <p:xfrm>
          <a:off x="744520" y="1815708"/>
          <a:ext cx="1055876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3655318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1. Organisation der Lehrveranstaltungen im Online-Semester 2020"/>
          <p:cNvSpPr txBox="1"/>
          <p:nvPr/>
        </p:nvSpPr>
        <p:spPr>
          <a:xfrm>
            <a:off x="985197" y="180432"/>
            <a:ext cx="7877629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  <a:p>
            <a:pPr algn="ctr">
              <a:defRPr b="0" i="1"/>
            </a:pPr>
            <a:r>
              <a:rPr dirty="0"/>
              <a:t>		</a:t>
            </a:r>
            <a:r>
              <a:rPr dirty="0" err="1"/>
              <a:t>Beurteilung</a:t>
            </a:r>
            <a:r>
              <a:rPr dirty="0"/>
              <a:t> der </a:t>
            </a:r>
            <a:r>
              <a:rPr dirty="0" err="1"/>
              <a:t>Vorteile</a:t>
            </a:r>
            <a:r>
              <a:rPr dirty="0"/>
              <a:t> und </a:t>
            </a:r>
            <a:r>
              <a:rPr dirty="0" err="1"/>
              <a:t>Nachteile</a:t>
            </a:r>
            <a:r>
              <a:rPr dirty="0"/>
              <a:t> </a:t>
            </a:r>
            <a:r>
              <a:rPr dirty="0" err="1"/>
              <a:t>digitaler</a:t>
            </a:r>
            <a:r>
              <a:rPr dirty="0"/>
              <a:t> </a:t>
            </a:r>
            <a:r>
              <a:rPr dirty="0" err="1"/>
              <a:t>Lehre</a:t>
            </a:r>
            <a:endParaRPr dirty="0"/>
          </a:p>
        </p:txBody>
      </p:sp>
      <p:graphicFrame>
        <p:nvGraphicFramePr>
          <p:cNvPr id="879" name="Diagramm 6"/>
          <p:cNvGraphicFramePr/>
          <p:nvPr/>
        </p:nvGraphicFramePr>
        <p:xfrm>
          <a:off x="786779" y="854284"/>
          <a:ext cx="11206103" cy="5871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1. Organisation der Lehrveranstaltungen im Online-Semester 2020"/>
          <p:cNvSpPr txBox="1"/>
          <p:nvPr/>
        </p:nvSpPr>
        <p:spPr>
          <a:xfrm>
            <a:off x="985197" y="180432"/>
            <a:ext cx="787762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  <a:p>
            <a:pPr algn="ctr">
              <a:defRPr b="0" i="1"/>
            </a:pPr>
            <a:r>
              <a:rPr dirty="0"/>
              <a:t>		</a:t>
            </a:r>
            <a:r>
              <a:rPr dirty="0" err="1"/>
              <a:t>Beurteilung</a:t>
            </a:r>
            <a:r>
              <a:rPr dirty="0"/>
              <a:t> der </a:t>
            </a:r>
            <a:r>
              <a:rPr dirty="0" err="1"/>
              <a:t>Vorteile</a:t>
            </a:r>
            <a:r>
              <a:rPr dirty="0"/>
              <a:t> und </a:t>
            </a:r>
            <a:r>
              <a:rPr dirty="0" err="1"/>
              <a:t>Nachteile</a:t>
            </a:r>
            <a:r>
              <a:rPr dirty="0"/>
              <a:t> </a:t>
            </a:r>
            <a:r>
              <a:rPr dirty="0" err="1"/>
              <a:t>digitaler</a:t>
            </a:r>
            <a:r>
              <a:rPr dirty="0"/>
              <a:t> </a:t>
            </a:r>
            <a:r>
              <a:rPr dirty="0" err="1"/>
              <a:t>Lehre</a:t>
            </a:r>
            <a:endParaRPr dirty="0"/>
          </a:p>
        </p:txBody>
      </p:sp>
      <p:graphicFrame>
        <p:nvGraphicFramePr>
          <p:cNvPr id="885" name="Diagramm 6"/>
          <p:cNvGraphicFramePr/>
          <p:nvPr>
            <p:extLst>
              <p:ext uri="{D42A27DB-BD31-4B8C-83A1-F6EECF244321}">
                <p14:modId xmlns:p14="http://schemas.microsoft.com/office/powerpoint/2010/main" val="3865490717"/>
              </p:ext>
            </p:extLst>
          </p:nvPr>
        </p:nvGraphicFramePr>
        <p:xfrm>
          <a:off x="74529" y="854284"/>
          <a:ext cx="11879519" cy="5874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0925854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1. Organisation der Lehrveranstaltungen im Online-Semester 2020"/>
          <p:cNvSpPr txBox="1"/>
          <p:nvPr/>
        </p:nvSpPr>
        <p:spPr>
          <a:xfrm>
            <a:off x="985197" y="180432"/>
            <a:ext cx="7877629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  <a:p>
            <a:pPr algn="ctr">
              <a:defRPr b="0" i="1"/>
            </a:pPr>
            <a:r>
              <a:rPr dirty="0"/>
              <a:t>		</a:t>
            </a:r>
            <a:r>
              <a:rPr dirty="0" err="1"/>
              <a:t>Beurteilung</a:t>
            </a:r>
            <a:r>
              <a:rPr dirty="0"/>
              <a:t> der </a:t>
            </a:r>
            <a:r>
              <a:rPr dirty="0" err="1"/>
              <a:t>Vorteile</a:t>
            </a:r>
            <a:r>
              <a:rPr dirty="0"/>
              <a:t> und </a:t>
            </a:r>
            <a:r>
              <a:rPr dirty="0" err="1"/>
              <a:t>Nachteile</a:t>
            </a:r>
            <a:r>
              <a:rPr dirty="0"/>
              <a:t> </a:t>
            </a:r>
            <a:r>
              <a:rPr dirty="0" err="1"/>
              <a:t>digitaler</a:t>
            </a:r>
            <a:r>
              <a:rPr dirty="0"/>
              <a:t> </a:t>
            </a:r>
            <a:r>
              <a:rPr dirty="0" err="1"/>
              <a:t>Lehre</a:t>
            </a:r>
            <a:endParaRPr dirty="0"/>
          </a:p>
        </p:txBody>
      </p:sp>
      <p:graphicFrame>
        <p:nvGraphicFramePr>
          <p:cNvPr id="882" name="Diagramm 6"/>
          <p:cNvGraphicFramePr/>
          <p:nvPr>
            <p:extLst>
              <p:ext uri="{D42A27DB-BD31-4B8C-83A1-F6EECF244321}">
                <p14:modId xmlns:p14="http://schemas.microsoft.com/office/powerpoint/2010/main" val="2466117571"/>
              </p:ext>
            </p:extLst>
          </p:nvPr>
        </p:nvGraphicFramePr>
        <p:xfrm>
          <a:off x="233082" y="889458"/>
          <a:ext cx="11784456" cy="5666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8190684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1. Organisation der Lehrveranstaltungen im Online-Semester 2020"/>
          <p:cNvSpPr txBox="1"/>
          <p:nvPr/>
        </p:nvSpPr>
        <p:spPr>
          <a:xfrm>
            <a:off x="985197" y="180432"/>
            <a:ext cx="787762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  <a:p>
            <a:pPr algn="ctr">
              <a:defRPr b="0" i="1"/>
            </a:pPr>
            <a:r>
              <a:rPr dirty="0"/>
              <a:t>		</a:t>
            </a:r>
            <a:r>
              <a:rPr dirty="0" err="1"/>
              <a:t>Beurteilung</a:t>
            </a:r>
            <a:r>
              <a:rPr dirty="0"/>
              <a:t> der </a:t>
            </a:r>
            <a:r>
              <a:rPr dirty="0" err="1"/>
              <a:t>Vorteile</a:t>
            </a:r>
            <a:r>
              <a:rPr dirty="0"/>
              <a:t> und </a:t>
            </a:r>
            <a:r>
              <a:rPr dirty="0" err="1"/>
              <a:t>Nachteile</a:t>
            </a:r>
            <a:r>
              <a:rPr dirty="0"/>
              <a:t> </a:t>
            </a:r>
            <a:r>
              <a:rPr dirty="0" err="1"/>
              <a:t>digitaler</a:t>
            </a:r>
            <a:r>
              <a:rPr dirty="0"/>
              <a:t> </a:t>
            </a:r>
            <a:r>
              <a:rPr dirty="0" err="1"/>
              <a:t>Lehre</a:t>
            </a:r>
            <a:endParaRPr dirty="0"/>
          </a:p>
        </p:txBody>
      </p:sp>
      <p:graphicFrame>
        <p:nvGraphicFramePr>
          <p:cNvPr id="888" name="Diagramm 6"/>
          <p:cNvGraphicFramePr/>
          <p:nvPr>
            <p:extLst>
              <p:ext uri="{D42A27DB-BD31-4B8C-83A1-F6EECF244321}">
                <p14:modId xmlns:p14="http://schemas.microsoft.com/office/powerpoint/2010/main" val="2691026578"/>
              </p:ext>
            </p:extLst>
          </p:nvPr>
        </p:nvGraphicFramePr>
        <p:xfrm>
          <a:off x="964881" y="854283"/>
          <a:ext cx="11052659" cy="5858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1. Organisation der Lehrveranstaltungen im Online-Semester 2020"/>
          <p:cNvSpPr txBox="1"/>
          <p:nvPr/>
        </p:nvSpPr>
        <p:spPr>
          <a:xfrm>
            <a:off x="985197" y="180432"/>
            <a:ext cx="787762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  <a:p>
            <a:pPr algn="ctr">
              <a:defRPr b="0" i="1"/>
            </a:pPr>
            <a:r>
              <a:rPr dirty="0"/>
              <a:t>		</a:t>
            </a:r>
            <a:r>
              <a:rPr dirty="0" err="1"/>
              <a:t>Beurteilung</a:t>
            </a:r>
            <a:r>
              <a:rPr dirty="0"/>
              <a:t> der </a:t>
            </a:r>
            <a:r>
              <a:rPr dirty="0" err="1"/>
              <a:t>Vorteile</a:t>
            </a:r>
            <a:r>
              <a:rPr dirty="0"/>
              <a:t> und </a:t>
            </a:r>
            <a:r>
              <a:rPr dirty="0" err="1"/>
              <a:t>Nachteile</a:t>
            </a:r>
            <a:r>
              <a:rPr dirty="0"/>
              <a:t> </a:t>
            </a:r>
            <a:r>
              <a:rPr dirty="0" err="1"/>
              <a:t>digitaler</a:t>
            </a:r>
            <a:r>
              <a:rPr dirty="0"/>
              <a:t> </a:t>
            </a:r>
            <a:r>
              <a:rPr dirty="0" err="1"/>
              <a:t>Lehre</a:t>
            </a:r>
            <a:endParaRPr dirty="0"/>
          </a:p>
        </p:txBody>
      </p:sp>
      <p:graphicFrame>
        <p:nvGraphicFramePr>
          <p:cNvPr id="891" name="Diagramm 6"/>
          <p:cNvGraphicFramePr/>
          <p:nvPr>
            <p:extLst>
              <p:ext uri="{D42A27DB-BD31-4B8C-83A1-F6EECF244321}">
                <p14:modId xmlns:p14="http://schemas.microsoft.com/office/powerpoint/2010/main" val="2597343769"/>
              </p:ext>
            </p:extLst>
          </p:nvPr>
        </p:nvGraphicFramePr>
        <p:xfrm>
          <a:off x="-1552373" y="889460"/>
          <a:ext cx="13646128" cy="5793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 err="1"/>
              <a:t>Bei</a:t>
            </a:r>
            <a:r>
              <a:rPr dirty="0"/>
              <a:t> </a:t>
            </a:r>
            <a:r>
              <a:rPr dirty="0" err="1"/>
              <a:t>welchen</a:t>
            </a:r>
            <a:r>
              <a:rPr dirty="0"/>
              <a:t> Lehr-/</a:t>
            </a:r>
            <a:r>
              <a:rPr dirty="0" err="1"/>
              <a:t>Lernsituationen</a:t>
            </a:r>
            <a:r>
              <a:rPr dirty="0"/>
              <a:t> hat </a:t>
            </a:r>
            <a:r>
              <a:rPr dirty="0" err="1"/>
              <a:t>sich</a:t>
            </a:r>
            <a:r>
              <a:rPr dirty="0"/>
              <a:t> die </a:t>
            </a:r>
            <a:r>
              <a:rPr dirty="0" err="1"/>
              <a:t>Umstellung</a:t>
            </a:r>
            <a:r>
              <a:rPr dirty="0"/>
              <a:t> auf die Online-</a:t>
            </a:r>
            <a:r>
              <a:rPr dirty="0" err="1"/>
              <a:t>Lehre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Semester </a:t>
            </a:r>
            <a:r>
              <a:rPr dirty="0" err="1"/>
              <a:t>als</a:t>
            </a:r>
            <a:r>
              <a:rPr dirty="0"/>
              <a:t> </a:t>
            </a:r>
            <a:r>
              <a:rPr dirty="0" err="1"/>
              <a:t>besonders</a:t>
            </a:r>
            <a:r>
              <a:rPr dirty="0"/>
              <a:t> </a:t>
            </a:r>
            <a:r>
              <a:rPr dirty="0" err="1"/>
              <a:t>herausfordernd</a:t>
            </a:r>
            <a:r>
              <a:rPr dirty="0"/>
              <a:t> </a:t>
            </a:r>
            <a:r>
              <a:rPr dirty="0" err="1"/>
              <a:t>bzw</a:t>
            </a:r>
            <a:r>
              <a:rPr dirty="0"/>
              <a:t>. </a:t>
            </a:r>
            <a:r>
              <a:rPr dirty="0" err="1"/>
              <a:t>problematisch</a:t>
            </a:r>
            <a:r>
              <a:rPr dirty="0"/>
              <a:t> </a:t>
            </a:r>
            <a:r>
              <a:rPr dirty="0" err="1"/>
              <a:t>erwiesen</a:t>
            </a:r>
            <a:r>
              <a:rPr dirty="0"/>
              <a:t>? 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(</a:t>
            </a:r>
            <a:r>
              <a:rPr sz="1800" i="1" dirty="0" err="1">
                <a:latin typeface="+mn-lt"/>
                <a:ea typeface="+mn-ea"/>
                <a:cs typeface="+mn-cs"/>
                <a:sym typeface="Helvetica"/>
              </a:rPr>
              <a:t>Mehrfachantworten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sz="1800" i="1" dirty="0" err="1">
                <a:latin typeface="+mn-lt"/>
                <a:ea typeface="+mn-ea"/>
                <a:cs typeface="+mn-cs"/>
                <a:sym typeface="Helvetica"/>
              </a:rPr>
              <a:t>möglich</a:t>
            </a:r>
            <a:r>
              <a:rPr sz="1800" i="1" dirty="0">
                <a:latin typeface="+mn-lt"/>
                <a:ea typeface="+mn-ea"/>
                <a:cs typeface="+mn-cs"/>
                <a:sym typeface="Helvetica"/>
              </a:rPr>
              <a:t>) 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</a:t>
            </a:r>
            <a:br>
              <a:rPr lang="de-DE" dirty="0"/>
            </a:br>
            <a:r>
              <a:rPr dirty="0"/>
              <a:t>							 </a:t>
            </a:r>
            <a:br>
              <a:rPr dirty="0"/>
            </a:br>
            <a:r>
              <a:rPr sz="1800" dirty="0"/>
              <a:t>(n=3206)</a:t>
            </a:r>
          </a:p>
        </p:txBody>
      </p:sp>
      <p:sp>
        <p:nvSpPr>
          <p:cNvPr id="894" name="1. Organisation der Lehrveranstaltungen im Online-Semester 2020"/>
          <p:cNvSpPr txBox="1"/>
          <p:nvPr/>
        </p:nvSpPr>
        <p:spPr>
          <a:xfrm>
            <a:off x="985198" y="330898"/>
            <a:ext cx="1772276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7</a:t>
            </a:r>
            <a:r>
              <a:rPr dirty="0"/>
              <a:t>. </a:t>
            </a:r>
            <a:r>
              <a:rPr dirty="0" err="1"/>
              <a:t>Bewertung</a:t>
            </a:r>
            <a:r>
              <a:rPr dirty="0"/>
              <a:t> </a:t>
            </a:r>
          </a:p>
        </p:txBody>
      </p:sp>
      <p:graphicFrame>
        <p:nvGraphicFramePr>
          <p:cNvPr id="895" name="Diagramm 4"/>
          <p:cNvGraphicFramePr/>
          <p:nvPr/>
        </p:nvGraphicFramePr>
        <p:xfrm>
          <a:off x="342455" y="1927274"/>
          <a:ext cx="11343794" cy="415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377825" y="1145956"/>
            <a:ext cx="11741150" cy="5176524"/>
          </a:xfrm>
          <a:prstGeom prst="rect">
            <a:avLst/>
          </a:prstGeom>
        </p:spPr>
        <p:txBody>
          <a:bodyPr anchor="t"/>
          <a:lstStyle/>
          <a:p>
            <a:r>
              <a:rPr dirty="0" err="1"/>
              <a:t>Angaben</a:t>
            </a:r>
            <a:r>
              <a:rPr dirty="0"/>
              <a:t> in </a:t>
            </a:r>
            <a:r>
              <a:rPr dirty="0" err="1"/>
              <a:t>Prozent</a:t>
            </a:r>
            <a:r>
              <a:rPr dirty="0"/>
              <a:t> 							                                      (</a:t>
            </a:r>
            <a:r>
              <a:rPr sz="1800" dirty="0"/>
              <a:t>n=3185</a:t>
            </a:r>
            <a:r>
              <a:rPr dirty="0"/>
              <a:t>)</a:t>
            </a:r>
          </a:p>
        </p:txBody>
      </p:sp>
      <p:sp>
        <p:nvSpPr>
          <p:cNvPr id="759" name="1. Organisation der Lehrveranstaltungen im Online-Semester 2020"/>
          <p:cNvSpPr txBox="1"/>
          <p:nvPr/>
        </p:nvSpPr>
        <p:spPr>
          <a:xfrm>
            <a:off x="1067220" y="242959"/>
            <a:ext cx="9442646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In </a:t>
            </a:r>
            <a:r>
              <a:rPr dirty="0" err="1"/>
              <a:t>welchem</a:t>
            </a:r>
            <a:r>
              <a:rPr dirty="0"/>
              <a:t> </a:t>
            </a:r>
            <a:r>
              <a:rPr dirty="0" err="1"/>
              <a:t>Fachsemester</a:t>
            </a:r>
            <a:r>
              <a:rPr dirty="0"/>
              <a:t> (FS) </a:t>
            </a:r>
            <a:r>
              <a:rPr dirty="0" err="1"/>
              <a:t>befinden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sich</a:t>
            </a:r>
            <a:r>
              <a:rPr dirty="0"/>
              <a:t>?</a:t>
            </a:r>
          </a:p>
          <a:p>
            <a:pPr lvl="4">
              <a:defRPr i="1"/>
            </a:pPr>
            <a:r>
              <a:rPr b="0" dirty="0"/>
              <a:t>               </a:t>
            </a:r>
            <a:r>
              <a:rPr b="0" dirty="0" err="1"/>
              <a:t>Anzahl</a:t>
            </a:r>
            <a:r>
              <a:rPr b="0" dirty="0"/>
              <a:t> der Semester </a:t>
            </a:r>
            <a:r>
              <a:rPr b="0" dirty="0" err="1"/>
              <a:t>im</a:t>
            </a:r>
            <a:r>
              <a:rPr b="0" dirty="0"/>
              <a:t> </a:t>
            </a:r>
            <a:r>
              <a:rPr b="0" dirty="0" err="1"/>
              <a:t>derzeitigen</a:t>
            </a:r>
            <a:r>
              <a:rPr b="0" dirty="0"/>
              <a:t> </a:t>
            </a:r>
            <a:r>
              <a:rPr b="0" dirty="0" err="1"/>
              <a:t>Studiengang</a:t>
            </a:r>
            <a:r>
              <a:rPr b="0" dirty="0"/>
              <a:t> </a:t>
            </a:r>
            <a:r>
              <a:rPr b="0" dirty="0" err="1"/>
              <a:t>ohne</a:t>
            </a:r>
            <a:r>
              <a:rPr b="0" dirty="0"/>
              <a:t> </a:t>
            </a:r>
            <a:r>
              <a:rPr b="0" dirty="0" err="1"/>
              <a:t>Urlaubssemester</a:t>
            </a:r>
            <a:r>
              <a:rPr b="0" dirty="0"/>
              <a:t> </a:t>
            </a:r>
          </a:p>
        </p:txBody>
      </p:sp>
      <p:graphicFrame>
        <p:nvGraphicFramePr>
          <p:cNvPr id="760" name="Gestapeltes 2D-Säulendiagramm"/>
          <p:cNvGraphicFramePr/>
          <p:nvPr/>
        </p:nvGraphicFramePr>
        <p:xfrm>
          <a:off x="167240" y="1838424"/>
          <a:ext cx="11321075" cy="393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8. Vereinbarkeit mit Familie</a:t>
            </a:r>
          </a:p>
        </p:txBody>
      </p:sp>
    </p:spTree>
    <p:extLst>
      <p:ext uri="{BB962C8B-B14F-4D97-AF65-F5344CB8AC3E}">
        <p14:creationId xmlns:p14="http://schemas.microsoft.com/office/powerpoint/2010/main" val="4193706176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 err="1"/>
              <a:t>Haben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Kinder? 									             </a:t>
            </a:r>
            <a:r>
              <a:rPr sz="1800" dirty="0"/>
              <a:t>(n=3116)</a:t>
            </a: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r>
              <a:rPr dirty="0"/>
              <a:t>								 </a:t>
            </a:r>
            <a:br>
              <a:rPr dirty="0"/>
            </a:br>
            <a:endParaRPr dirty="0"/>
          </a:p>
        </p:txBody>
      </p:sp>
      <p:sp>
        <p:nvSpPr>
          <p:cNvPr id="906" name="1. Organisation der Lehrveranstaltungen im Online-Semester 2020"/>
          <p:cNvSpPr txBox="1"/>
          <p:nvPr/>
        </p:nvSpPr>
        <p:spPr>
          <a:xfrm>
            <a:off x="985197" y="180432"/>
            <a:ext cx="3379472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8. Vereinbarkeit mit Familie</a:t>
            </a:r>
          </a:p>
          <a:p>
            <a:pPr>
              <a:defRPr i="1"/>
            </a:pPr>
            <a:r>
              <a:t>	</a:t>
            </a:r>
            <a:r>
              <a:rPr b="0"/>
              <a:t>Kinder	</a:t>
            </a:r>
            <a:r>
              <a:t>	</a:t>
            </a:r>
          </a:p>
        </p:txBody>
      </p:sp>
      <p:graphicFrame>
        <p:nvGraphicFramePr>
          <p:cNvPr id="907" name="Diagramm 14"/>
          <p:cNvGraphicFramePr/>
          <p:nvPr/>
        </p:nvGraphicFramePr>
        <p:xfrm>
          <a:off x="3089009" y="1807241"/>
          <a:ext cx="4876126" cy="464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1310087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1. Organisation der Lehrveranstaltungen im Online-Semester 2020"/>
          <p:cNvSpPr txBox="1"/>
          <p:nvPr/>
        </p:nvSpPr>
        <p:spPr>
          <a:xfrm>
            <a:off x="985197" y="180432"/>
            <a:ext cx="3450041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8. Vereinbarkeit mit Familie </a:t>
            </a:r>
          </a:p>
          <a:p>
            <a:pPr algn="ctr">
              <a:defRPr b="0" i="1"/>
            </a:pPr>
            <a:r>
              <a:t>		</a:t>
            </a:r>
          </a:p>
        </p:txBody>
      </p:sp>
      <p:graphicFrame>
        <p:nvGraphicFramePr>
          <p:cNvPr id="902" name="Diagramm 6"/>
          <p:cNvGraphicFramePr/>
          <p:nvPr>
            <p:extLst>
              <p:ext uri="{D42A27DB-BD31-4B8C-83A1-F6EECF244321}">
                <p14:modId xmlns:p14="http://schemas.microsoft.com/office/powerpoint/2010/main" val="4210933916"/>
              </p:ext>
            </p:extLst>
          </p:nvPr>
        </p:nvGraphicFramePr>
        <p:xfrm>
          <a:off x="777240" y="1794293"/>
          <a:ext cx="10304427" cy="4598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03" name="Änderung der Wohnverhältnisse im SoSe 2020 von 26 Prozent der antwortenden Studierenden. (n=3129)"/>
          <p:cNvSpPr txBox="1"/>
          <p:nvPr/>
        </p:nvSpPr>
        <p:spPr>
          <a:xfrm>
            <a:off x="440357" y="1226730"/>
            <a:ext cx="8304513" cy="769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sz="2200" b="0" dirty="0"/>
              <a:t>I</a:t>
            </a:r>
            <a:r>
              <a:rPr sz="2200" b="0" dirty="0"/>
              <a:t>m </a:t>
            </a:r>
            <a:r>
              <a:rPr sz="2200" b="0" dirty="0" err="1"/>
              <a:t>SoSe</a:t>
            </a:r>
            <a:r>
              <a:rPr sz="2200" b="0" dirty="0"/>
              <a:t> 2020 </a:t>
            </a:r>
            <a:r>
              <a:rPr lang="de-DE" sz="2200" b="0" dirty="0"/>
              <a:t>gaben </a:t>
            </a:r>
            <a:r>
              <a:rPr sz="2200" b="0" dirty="0"/>
              <a:t>26 </a:t>
            </a:r>
            <a:r>
              <a:rPr sz="2200" b="0" dirty="0" err="1"/>
              <a:t>Prozent</a:t>
            </a:r>
            <a:r>
              <a:rPr sz="2200" b="0" dirty="0"/>
              <a:t> der </a:t>
            </a:r>
            <a:r>
              <a:rPr lang="de-DE" sz="2200" b="0" dirty="0" err="1"/>
              <a:t>a</a:t>
            </a:r>
            <a:r>
              <a:rPr sz="2200" b="0" dirty="0" err="1"/>
              <a:t>ntwortenden</a:t>
            </a:r>
            <a:r>
              <a:rPr sz="2200" b="0" dirty="0"/>
              <a:t> </a:t>
            </a:r>
            <a:r>
              <a:rPr sz="2200" b="0" dirty="0" err="1"/>
              <a:t>Studierenden</a:t>
            </a:r>
            <a:r>
              <a:rPr lang="de-DE" sz="2200" b="0" dirty="0"/>
              <a:t> </a:t>
            </a:r>
          </a:p>
          <a:p>
            <a:r>
              <a:rPr lang="de-DE" sz="2200" b="0" dirty="0"/>
              <a:t>an ihre Wohnverhältnisse geändert zu haben</a:t>
            </a:r>
            <a:r>
              <a:rPr sz="2200" b="0" dirty="0"/>
              <a:t>. (n=3129)</a:t>
            </a:r>
          </a:p>
        </p:txBody>
      </p:sp>
    </p:spTree>
    <p:extLst>
      <p:ext uri="{BB962C8B-B14F-4D97-AF65-F5344CB8AC3E}">
        <p14:creationId xmlns:p14="http://schemas.microsoft.com/office/powerpoint/2010/main" val="1548302442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9. Homeoffice und Wohnraumarbeit</a:t>
            </a:r>
          </a:p>
        </p:txBody>
      </p:sp>
    </p:spTree>
    <p:extLst>
      <p:ext uri="{BB962C8B-B14F-4D97-AF65-F5344CB8AC3E}">
        <p14:creationId xmlns:p14="http://schemas.microsoft.com/office/powerpoint/2010/main" val="1076266537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 err="1"/>
              <a:t>Wie</a:t>
            </a:r>
            <a:r>
              <a:rPr dirty="0"/>
              <a:t> oft </a:t>
            </a:r>
            <a:r>
              <a:rPr dirty="0" err="1"/>
              <a:t>waren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SoSe</a:t>
            </a:r>
            <a:r>
              <a:rPr dirty="0"/>
              <a:t> 2020 in Halle?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endParaRPr sz="2000" i="1" dirty="0">
              <a:latin typeface="+mn-lt"/>
              <a:ea typeface="+mn-ea"/>
              <a:cs typeface="+mn-cs"/>
              <a:sym typeface="Helvetica"/>
            </a:endParaRPr>
          </a:p>
          <a:p>
            <a:pPr lvl="1">
              <a:defRPr sz="2200"/>
            </a:pPr>
            <a:endParaRPr sz="2000" i="1" dirty="0">
              <a:latin typeface="+mn-lt"/>
              <a:ea typeface="+mn-ea"/>
              <a:cs typeface="+mn-cs"/>
              <a:sym typeface="Helvetica"/>
            </a:endParaRPr>
          </a:p>
          <a:p>
            <a:pPr lvl="1">
              <a:defRPr sz="2200"/>
            </a:pPr>
            <a:r>
              <a:rPr dirty="0"/>
              <a:t>								 </a:t>
            </a:r>
            <a:br>
              <a:rPr dirty="0"/>
            </a:br>
            <a:r>
              <a:rPr sz="1800" dirty="0"/>
              <a:t>(n=3164)</a:t>
            </a:r>
          </a:p>
        </p:txBody>
      </p:sp>
      <p:sp>
        <p:nvSpPr>
          <p:cNvPr id="898" name="1. Organisation der Lehrveranstaltungen im Online-Semester 2020"/>
          <p:cNvSpPr txBox="1"/>
          <p:nvPr/>
        </p:nvSpPr>
        <p:spPr>
          <a:xfrm>
            <a:off x="985198" y="330898"/>
            <a:ext cx="4422040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9. </a:t>
            </a:r>
            <a:r>
              <a:rPr dirty="0" err="1"/>
              <a:t>Homeoffice</a:t>
            </a:r>
            <a:r>
              <a:rPr dirty="0"/>
              <a:t> und </a:t>
            </a:r>
            <a:r>
              <a:rPr dirty="0" err="1"/>
              <a:t>Wohnraumarbeit</a:t>
            </a:r>
            <a:endParaRPr dirty="0"/>
          </a:p>
        </p:txBody>
      </p:sp>
      <p:graphicFrame>
        <p:nvGraphicFramePr>
          <p:cNvPr id="899" name="Diagramm 4"/>
          <p:cNvGraphicFramePr/>
          <p:nvPr/>
        </p:nvGraphicFramePr>
        <p:xfrm>
          <a:off x="1509714" y="1927274"/>
          <a:ext cx="10176535" cy="415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/>
              <a:t>Hat </a:t>
            </a:r>
            <a:r>
              <a:rPr dirty="0" err="1"/>
              <a:t>es</a:t>
            </a:r>
            <a:r>
              <a:rPr dirty="0"/>
              <a:t> </a:t>
            </a:r>
            <a:r>
              <a:rPr dirty="0" err="1"/>
              <a:t>zu</a:t>
            </a:r>
            <a:r>
              <a:rPr dirty="0"/>
              <a:t> </a:t>
            </a:r>
            <a:r>
              <a:rPr dirty="0" err="1"/>
              <a:t>Problemen</a:t>
            </a:r>
            <a:r>
              <a:rPr dirty="0"/>
              <a:t> </a:t>
            </a:r>
            <a:r>
              <a:rPr dirty="0" err="1"/>
              <a:t>geführt</a:t>
            </a:r>
            <a:r>
              <a:rPr dirty="0"/>
              <a:t>, </a:t>
            </a:r>
            <a:r>
              <a:rPr dirty="0" err="1"/>
              <a:t>dass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nicht</a:t>
            </a:r>
            <a:r>
              <a:rPr dirty="0"/>
              <a:t> in Halle </a:t>
            </a:r>
            <a:r>
              <a:rPr dirty="0" err="1"/>
              <a:t>waren</a:t>
            </a:r>
            <a:r>
              <a:rPr dirty="0"/>
              <a:t>? 				         </a:t>
            </a:r>
            <a:r>
              <a:rPr sz="1800" dirty="0"/>
              <a:t>(n=1112)</a:t>
            </a: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r>
              <a:rPr dirty="0"/>
              <a:t>								 </a:t>
            </a:r>
            <a:br>
              <a:rPr dirty="0"/>
            </a:br>
            <a:endParaRPr dirty="0"/>
          </a:p>
        </p:txBody>
      </p:sp>
      <p:sp>
        <p:nvSpPr>
          <p:cNvPr id="942" name="1. Organisation der Lehrveranstaltungen im Online-Semester 2020"/>
          <p:cNvSpPr txBox="1"/>
          <p:nvPr/>
        </p:nvSpPr>
        <p:spPr>
          <a:xfrm>
            <a:off x="1105032" y="296611"/>
            <a:ext cx="4422040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lvl="0"/>
            <a:r>
              <a:rPr lang="de-DE" dirty="0"/>
              <a:t>9. Homeoffice und Wohnraumarbeit</a:t>
            </a:r>
          </a:p>
          <a:p>
            <a:pPr>
              <a:defRPr i="1"/>
            </a:pPr>
            <a:r>
              <a:rPr dirty="0"/>
              <a:t>	</a:t>
            </a:r>
            <a:r>
              <a:rPr b="0" dirty="0"/>
              <a:t>	</a:t>
            </a:r>
            <a:r>
              <a:rPr dirty="0"/>
              <a:t>	</a:t>
            </a:r>
          </a:p>
        </p:txBody>
      </p:sp>
      <p:graphicFrame>
        <p:nvGraphicFramePr>
          <p:cNvPr id="943" name="Diagramm 14"/>
          <p:cNvGraphicFramePr/>
          <p:nvPr>
            <p:extLst>
              <p:ext uri="{D42A27DB-BD31-4B8C-83A1-F6EECF244321}">
                <p14:modId xmlns:p14="http://schemas.microsoft.com/office/powerpoint/2010/main" val="2366737126"/>
              </p:ext>
            </p:extLst>
          </p:nvPr>
        </p:nvGraphicFramePr>
        <p:xfrm>
          <a:off x="3089009" y="1807241"/>
          <a:ext cx="4876126" cy="464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032793"/>
      </p:ext>
    </p:extLst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lang="de-DE" sz="2200" dirty="0"/>
              <a:t>Wie bewerten Sie die Internetverbindung an Ihrem (Heim)</a:t>
            </a:r>
            <a:r>
              <a:rPr lang="de-DE" sz="2200" dirty="0" err="1"/>
              <a:t>arbeitsplatz</a:t>
            </a:r>
            <a:r>
              <a:rPr lang="de-DE" sz="2200" dirty="0"/>
              <a:t>? 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dirty="0"/>
              <a:t> </a:t>
            </a:r>
            <a:br>
              <a:rPr dirty="0"/>
            </a:br>
            <a:r>
              <a:rPr dirty="0"/>
              <a:t>										 </a:t>
            </a:r>
            <a:br>
              <a:rPr dirty="0"/>
            </a:br>
            <a:r>
              <a:rPr sz="1700" dirty="0"/>
              <a:t>(n=3153)</a:t>
            </a:r>
          </a:p>
        </p:txBody>
      </p:sp>
      <p:sp>
        <p:nvSpPr>
          <p:cNvPr id="910" name="1. Organisation der Lehrveranstaltungen im Online-Semester 2020"/>
          <p:cNvSpPr txBox="1"/>
          <p:nvPr/>
        </p:nvSpPr>
        <p:spPr>
          <a:xfrm>
            <a:off x="985198" y="177010"/>
            <a:ext cx="4422040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lvl="0"/>
            <a:r>
              <a:rPr lang="de-DE" dirty="0"/>
              <a:t>9. Homeoffice und Wohnraumarbeit</a:t>
            </a:r>
          </a:p>
          <a:p>
            <a:pPr algn="ctr">
              <a:defRPr i="1"/>
            </a:pPr>
            <a:r>
              <a:rPr dirty="0"/>
              <a:t>		</a:t>
            </a:r>
          </a:p>
        </p:txBody>
      </p:sp>
      <p:graphicFrame>
        <p:nvGraphicFramePr>
          <p:cNvPr id="911" name="Diagramm 3"/>
          <p:cNvGraphicFramePr/>
          <p:nvPr>
            <p:extLst>
              <p:ext uri="{D42A27DB-BD31-4B8C-83A1-F6EECF244321}">
                <p14:modId xmlns:p14="http://schemas.microsoft.com/office/powerpoint/2010/main" val="3289106868"/>
              </p:ext>
            </p:extLst>
          </p:nvPr>
        </p:nvGraphicFramePr>
        <p:xfrm>
          <a:off x="861027" y="1815708"/>
          <a:ext cx="10442841" cy="419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1195762"/>
      </p:ext>
    </p:extLst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1. Organisation der Lehrveranstaltungen im Online-Semester 2020"/>
          <p:cNvSpPr txBox="1"/>
          <p:nvPr/>
        </p:nvSpPr>
        <p:spPr>
          <a:xfrm>
            <a:off x="985198" y="115455"/>
            <a:ext cx="9460278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9. </a:t>
            </a:r>
            <a:r>
              <a:rPr dirty="0" err="1"/>
              <a:t>Homeoffice</a:t>
            </a:r>
            <a:r>
              <a:rPr dirty="0"/>
              <a:t> und </a:t>
            </a:r>
            <a:r>
              <a:rPr dirty="0" err="1"/>
              <a:t>Wohnraumarbeit</a:t>
            </a:r>
            <a:endParaRPr dirty="0"/>
          </a:p>
          <a:p>
            <a:pPr defTabSz="457200">
              <a:spcBef>
                <a:spcPts val="1200"/>
              </a:spcBef>
              <a:defRPr sz="1800" b="0"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+mn-lt"/>
                <a:ea typeface="+mn-ea"/>
                <a:cs typeface="+mn-cs"/>
                <a:sym typeface="Helvetica"/>
              </a:rPr>
              <a:t>     </a:t>
            </a:r>
            <a:r>
              <a:rPr dirty="0" err="1"/>
              <a:t>Bitte</a:t>
            </a:r>
            <a:r>
              <a:rPr dirty="0"/>
              <a:t> </a:t>
            </a:r>
            <a:r>
              <a:rPr dirty="0" err="1"/>
              <a:t>beurteilen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folgende</a:t>
            </a:r>
            <a:r>
              <a:rPr dirty="0"/>
              <a:t> </a:t>
            </a:r>
            <a:r>
              <a:rPr dirty="0" err="1"/>
              <a:t>Aussagen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</a:t>
            </a:r>
            <a:r>
              <a:rPr dirty="0" err="1"/>
              <a:t>daheim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Vergleich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CampusStudium</a:t>
            </a:r>
            <a:r>
              <a:rPr dirty="0"/>
              <a:t>. </a:t>
            </a:r>
          </a:p>
        </p:txBody>
      </p:sp>
      <p:graphicFrame>
        <p:nvGraphicFramePr>
          <p:cNvPr id="914" name="2D-Balkendiagramm"/>
          <p:cNvGraphicFramePr/>
          <p:nvPr>
            <p:extLst>
              <p:ext uri="{D42A27DB-BD31-4B8C-83A1-F6EECF244321}">
                <p14:modId xmlns:p14="http://schemas.microsoft.com/office/powerpoint/2010/main" val="3466517494"/>
              </p:ext>
            </p:extLst>
          </p:nvPr>
        </p:nvGraphicFramePr>
        <p:xfrm>
          <a:off x="-2653553" y="1263999"/>
          <a:ext cx="14598393" cy="525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2141198"/>
      </p:ext>
    </p:extLst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1. Organisation der Lehrveranstaltungen im Online-Semester 2020"/>
          <p:cNvSpPr txBox="1"/>
          <p:nvPr/>
        </p:nvSpPr>
        <p:spPr>
          <a:xfrm>
            <a:off x="985198" y="115455"/>
            <a:ext cx="9460278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9. </a:t>
            </a:r>
            <a:r>
              <a:rPr dirty="0" err="1"/>
              <a:t>Homeoffice</a:t>
            </a:r>
            <a:r>
              <a:rPr dirty="0"/>
              <a:t> und </a:t>
            </a:r>
            <a:r>
              <a:rPr dirty="0" err="1"/>
              <a:t>Wohnraumarbeit</a:t>
            </a:r>
            <a:endParaRPr dirty="0"/>
          </a:p>
          <a:p>
            <a:pPr defTabSz="457200">
              <a:spcBef>
                <a:spcPts val="1200"/>
              </a:spcBef>
              <a:defRPr sz="1800" b="0"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+mn-lt"/>
                <a:ea typeface="+mn-ea"/>
                <a:cs typeface="+mn-cs"/>
                <a:sym typeface="Helvetica"/>
              </a:rPr>
              <a:t>     </a:t>
            </a:r>
            <a:r>
              <a:rPr dirty="0" err="1"/>
              <a:t>Bitte</a:t>
            </a:r>
            <a:r>
              <a:rPr dirty="0"/>
              <a:t> </a:t>
            </a:r>
            <a:r>
              <a:rPr dirty="0" err="1"/>
              <a:t>beurteilen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folgende</a:t>
            </a:r>
            <a:r>
              <a:rPr dirty="0"/>
              <a:t> </a:t>
            </a:r>
            <a:r>
              <a:rPr dirty="0" err="1"/>
              <a:t>Aussagen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</a:t>
            </a:r>
            <a:r>
              <a:rPr dirty="0" err="1"/>
              <a:t>daheim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Vergleich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CampusStudium</a:t>
            </a:r>
            <a:r>
              <a:rPr dirty="0"/>
              <a:t>. </a:t>
            </a:r>
          </a:p>
        </p:txBody>
      </p:sp>
      <p:graphicFrame>
        <p:nvGraphicFramePr>
          <p:cNvPr id="917" name="2D-Balkendiagramm"/>
          <p:cNvGraphicFramePr/>
          <p:nvPr>
            <p:extLst>
              <p:ext uri="{D42A27DB-BD31-4B8C-83A1-F6EECF244321}">
                <p14:modId xmlns:p14="http://schemas.microsoft.com/office/powerpoint/2010/main" val="2285549639"/>
              </p:ext>
            </p:extLst>
          </p:nvPr>
        </p:nvGraphicFramePr>
        <p:xfrm>
          <a:off x="-1703294" y="1120564"/>
          <a:ext cx="13504700" cy="525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8165043"/>
      </p:ext>
    </p:extLst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1. Organisation der Lehrveranstaltungen im Online-Semester 2020"/>
          <p:cNvSpPr txBox="1"/>
          <p:nvPr/>
        </p:nvSpPr>
        <p:spPr>
          <a:xfrm>
            <a:off x="985198" y="115455"/>
            <a:ext cx="9460278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9. </a:t>
            </a:r>
            <a:r>
              <a:rPr dirty="0" err="1"/>
              <a:t>Homeoffice</a:t>
            </a:r>
            <a:r>
              <a:rPr dirty="0"/>
              <a:t> und </a:t>
            </a:r>
            <a:r>
              <a:rPr dirty="0" err="1"/>
              <a:t>Wohnraumarbeit</a:t>
            </a:r>
            <a:endParaRPr dirty="0"/>
          </a:p>
          <a:p>
            <a:pPr defTabSz="457200">
              <a:spcBef>
                <a:spcPts val="1200"/>
              </a:spcBef>
              <a:defRPr sz="1800" b="0"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+mn-lt"/>
                <a:ea typeface="+mn-ea"/>
                <a:cs typeface="+mn-cs"/>
                <a:sym typeface="Helvetica"/>
              </a:rPr>
              <a:t>     </a:t>
            </a:r>
            <a:r>
              <a:rPr dirty="0" err="1"/>
              <a:t>Bitte</a:t>
            </a:r>
            <a:r>
              <a:rPr dirty="0"/>
              <a:t> </a:t>
            </a:r>
            <a:r>
              <a:rPr dirty="0" err="1"/>
              <a:t>beurteilen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folgende</a:t>
            </a:r>
            <a:r>
              <a:rPr dirty="0"/>
              <a:t> </a:t>
            </a:r>
            <a:r>
              <a:rPr dirty="0" err="1"/>
              <a:t>Aussagen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</a:t>
            </a:r>
            <a:r>
              <a:rPr dirty="0" err="1"/>
              <a:t>daheim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Vergleich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CampusStudium</a:t>
            </a:r>
            <a:r>
              <a:rPr dirty="0"/>
              <a:t>. </a:t>
            </a:r>
          </a:p>
        </p:txBody>
      </p:sp>
      <p:graphicFrame>
        <p:nvGraphicFramePr>
          <p:cNvPr id="920" name="2D-Balkendiagramm"/>
          <p:cNvGraphicFramePr/>
          <p:nvPr>
            <p:extLst>
              <p:ext uri="{D42A27DB-BD31-4B8C-83A1-F6EECF244321}">
                <p14:modId xmlns:p14="http://schemas.microsoft.com/office/powerpoint/2010/main" val="4082980579"/>
              </p:ext>
            </p:extLst>
          </p:nvPr>
        </p:nvGraphicFramePr>
        <p:xfrm>
          <a:off x="-3872754" y="1120564"/>
          <a:ext cx="16064753" cy="525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88256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4">
              <a:defRPr sz="2200"/>
            </a:pPr>
            <a:r>
              <a:rPr dirty="0"/>
              <a:t>                                                                                                                                                                         (</a:t>
            </a:r>
            <a:r>
              <a:rPr sz="1800" dirty="0"/>
              <a:t>n=3199)</a:t>
            </a:r>
          </a:p>
        </p:txBody>
      </p:sp>
      <p:sp>
        <p:nvSpPr>
          <p:cNvPr id="763" name="1. Organisation der Lehrveranstaltungen im Online-Semester 2020"/>
          <p:cNvSpPr txBox="1"/>
          <p:nvPr/>
        </p:nvSpPr>
        <p:spPr>
          <a:xfrm>
            <a:off x="1067221" y="398781"/>
            <a:ext cx="9824597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Welchem Studientypen würden Sie sich selbst im aktuellen Semester zuordnen?</a:t>
            </a:r>
          </a:p>
        </p:txBody>
      </p:sp>
      <p:graphicFrame>
        <p:nvGraphicFramePr>
          <p:cNvPr id="764" name="2D-Kreisdiagramm"/>
          <p:cNvGraphicFramePr/>
          <p:nvPr/>
        </p:nvGraphicFramePr>
        <p:xfrm>
          <a:off x="536504" y="622212"/>
          <a:ext cx="13261015" cy="6767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1. Organisation der Lehrveranstaltungen im Online-Semester 2020"/>
          <p:cNvSpPr txBox="1"/>
          <p:nvPr/>
        </p:nvSpPr>
        <p:spPr>
          <a:xfrm>
            <a:off x="985198" y="190844"/>
            <a:ext cx="9322476" cy="68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9. Homeoffice und Wohnraumarbeit</a:t>
            </a:r>
          </a:p>
          <a:p>
            <a:pPr defTabSz="457200">
              <a:lnSpc>
                <a:spcPts val="3500"/>
              </a:lnSpc>
              <a:spcBef>
                <a:spcPts val="1200"/>
              </a:spcBef>
              <a:defRPr sz="1800" b="0"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     </a:t>
            </a:r>
            <a:r>
              <a:t>Bitte beurteilen Sie folgende Aussagen zum Studium daheim im Vergleich zum CampusStudium. </a:t>
            </a:r>
          </a:p>
        </p:txBody>
      </p:sp>
      <p:graphicFrame>
        <p:nvGraphicFramePr>
          <p:cNvPr id="923" name="2D-Balkendiagramm"/>
          <p:cNvGraphicFramePr/>
          <p:nvPr>
            <p:extLst>
              <p:ext uri="{D42A27DB-BD31-4B8C-83A1-F6EECF244321}">
                <p14:modId xmlns:p14="http://schemas.microsoft.com/office/powerpoint/2010/main" val="874267495"/>
              </p:ext>
            </p:extLst>
          </p:nvPr>
        </p:nvGraphicFramePr>
        <p:xfrm>
          <a:off x="-998795" y="1120564"/>
          <a:ext cx="12814277" cy="525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7969825"/>
      </p:ext>
    </p:extLst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5"/>
            <a:ext cx="11741150" cy="5450030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dirty="0"/>
              <a:t>1. </a:t>
            </a: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schätzen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Ihre</a:t>
            </a:r>
            <a:r>
              <a:rPr dirty="0"/>
              <a:t> </a:t>
            </a:r>
            <a:r>
              <a:rPr dirty="0" err="1"/>
              <a:t>Produktivität</a:t>
            </a:r>
            <a:r>
              <a:rPr dirty="0"/>
              <a:t> </a:t>
            </a:r>
            <a:r>
              <a:rPr dirty="0" err="1"/>
              <a:t>daheim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Vergleich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</a:t>
            </a:r>
            <a:r>
              <a:rPr dirty="0" err="1"/>
              <a:t>CampusStudium</a:t>
            </a:r>
            <a:r>
              <a:rPr dirty="0"/>
              <a:t> </a:t>
            </a:r>
            <a:r>
              <a:rPr dirty="0" err="1"/>
              <a:t>ein</a:t>
            </a:r>
            <a:r>
              <a:rPr dirty="0"/>
              <a:t>?</a:t>
            </a:r>
            <a:br>
              <a:rPr dirty="0"/>
            </a:br>
            <a:r>
              <a:rPr dirty="0"/>
              <a:t>2. </a:t>
            </a: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schätzen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Ihre</a:t>
            </a:r>
            <a:r>
              <a:rPr dirty="0"/>
              <a:t> </a:t>
            </a:r>
            <a:r>
              <a:rPr dirty="0" err="1"/>
              <a:t>Arbeitsproduktivität</a:t>
            </a:r>
            <a:r>
              <a:rPr dirty="0"/>
              <a:t> </a:t>
            </a:r>
            <a:r>
              <a:rPr u="sng" dirty="0" err="1"/>
              <a:t>zuhause</a:t>
            </a:r>
            <a:r>
              <a:rPr u="sng" dirty="0"/>
              <a:t> </a:t>
            </a:r>
            <a:r>
              <a:rPr u="sng" dirty="0" err="1"/>
              <a:t>mit</a:t>
            </a:r>
            <a:r>
              <a:rPr u="sng" dirty="0"/>
              <a:t> </a:t>
            </a:r>
            <a:r>
              <a:rPr u="sng" dirty="0" err="1"/>
              <a:t>Kindern</a:t>
            </a:r>
            <a:r>
              <a:rPr dirty="0"/>
              <a:t> </a:t>
            </a:r>
            <a:r>
              <a:rPr dirty="0" err="1"/>
              <a:t>ein</a:t>
            </a:r>
            <a:r>
              <a:rPr dirty="0"/>
              <a:t>?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endParaRPr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2" defTabSz="905255">
              <a:defRPr sz="2100"/>
            </a:pPr>
            <a:br>
              <a:rPr dirty="0"/>
            </a:br>
            <a:br>
              <a:rPr lang="de-DE" dirty="0"/>
            </a:br>
            <a:r>
              <a:rPr sz="1700" dirty="0"/>
              <a:t>(1.n=3163;  2.n=145)</a:t>
            </a:r>
          </a:p>
        </p:txBody>
      </p:sp>
      <p:sp>
        <p:nvSpPr>
          <p:cNvPr id="926" name="1. Organisation der Lehrveranstaltungen im Online-Semester 2020"/>
          <p:cNvSpPr txBox="1"/>
          <p:nvPr/>
        </p:nvSpPr>
        <p:spPr>
          <a:xfrm>
            <a:off x="985198" y="180432"/>
            <a:ext cx="4389766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9. Homeoffice und Wohnraumarbeit</a:t>
            </a:r>
          </a:p>
        </p:txBody>
      </p:sp>
      <p:graphicFrame>
        <p:nvGraphicFramePr>
          <p:cNvPr id="927" name="Diagramm 3"/>
          <p:cNvGraphicFramePr/>
          <p:nvPr/>
        </p:nvGraphicFramePr>
        <p:xfrm>
          <a:off x="182153" y="2272423"/>
          <a:ext cx="11504585" cy="369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1005680"/>
      </p:ext>
    </p:extLst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5"/>
            <a:ext cx="11741150" cy="5450030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dirty="0"/>
              <a:t>1. </a:t>
            </a: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zufrieden</a:t>
            </a:r>
            <a:r>
              <a:rPr dirty="0"/>
              <a:t> </a:t>
            </a:r>
            <a:r>
              <a:rPr dirty="0" err="1"/>
              <a:t>sind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insgesamt</a:t>
            </a:r>
            <a:r>
              <a:rPr dirty="0"/>
              <a:t> </a:t>
            </a:r>
            <a:r>
              <a:rPr dirty="0" err="1"/>
              <a:t>mit</a:t>
            </a:r>
            <a:r>
              <a:rPr dirty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Homeoffice</a:t>
            </a:r>
            <a:r>
              <a:rPr dirty="0"/>
              <a:t>?</a:t>
            </a:r>
            <a:br>
              <a:rPr dirty="0"/>
            </a:br>
            <a:r>
              <a:rPr dirty="0"/>
              <a:t>2. </a:t>
            </a: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zufrieden</a:t>
            </a:r>
            <a:r>
              <a:rPr dirty="0"/>
              <a:t> </a:t>
            </a:r>
            <a:r>
              <a:rPr dirty="0" err="1"/>
              <a:t>sind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insgesamt</a:t>
            </a:r>
            <a:r>
              <a:rPr dirty="0"/>
              <a:t> </a:t>
            </a:r>
            <a:r>
              <a:rPr dirty="0" err="1"/>
              <a:t>mit</a:t>
            </a:r>
            <a:r>
              <a:rPr dirty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Homeoffice</a:t>
            </a:r>
            <a:r>
              <a:rPr dirty="0"/>
              <a:t> (</a:t>
            </a:r>
            <a:r>
              <a:rPr dirty="0" err="1"/>
              <a:t>mit</a:t>
            </a:r>
            <a:r>
              <a:rPr dirty="0"/>
              <a:t> </a:t>
            </a:r>
            <a:r>
              <a:rPr dirty="0" err="1"/>
              <a:t>Kindern</a:t>
            </a:r>
            <a:r>
              <a:rPr dirty="0"/>
              <a:t> in der </a:t>
            </a:r>
            <a:r>
              <a:rPr dirty="0" err="1"/>
              <a:t>Wohnung</a:t>
            </a:r>
            <a:r>
              <a:rPr dirty="0"/>
              <a:t>)?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endParaRPr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2" defTabSz="905255">
              <a:defRPr sz="2100"/>
            </a:pPr>
            <a:br>
              <a:rPr dirty="0"/>
            </a:br>
            <a:br>
              <a:rPr lang="de-DE" dirty="0"/>
            </a:br>
            <a:r>
              <a:rPr sz="1700" dirty="0"/>
              <a:t>(1.n=3164;  2.n=145)</a:t>
            </a:r>
          </a:p>
        </p:txBody>
      </p:sp>
      <p:sp>
        <p:nvSpPr>
          <p:cNvPr id="930" name="1. Organisation der Lehrveranstaltungen im Online-Semester 2020"/>
          <p:cNvSpPr txBox="1"/>
          <p:nvPr/>
        </p:nvSpPr>
        <p:spPr>
          <a:xfrm>
            <a:off x="985198" y="180432"/>
            <a:ext cx="4389766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9. </a:t>
            </a:r>
            <a:r>
              <a:rPr dirty="0" err="1"/>
              <a:t>Homeoffice</a:t>
            </a:r>
            <a:r>
              <a:rPr dirty="0"/>
              <a:t> und </a:t>
            </a:r>
            <a:r>
              <a:rPr dirty="0" err="1"/>
              <a:t>Wohnraumarbeit</a:t>
            </a:r>
            <a:endParaRPr dirty="0"/>
          </a:p>
        </p:txBody>
      </p:sp>
      <p:graphicFrame>
        <p:nvGraphicFramePr>
          <p:cNvPr id="931" name="Diagramm 3"/>
          <p:cNvGraphicFramePr/>
          <p:nvPr/>
        </p:nvGraphicFramePr>
        <p:xfrm>
          <a:off x="298661" y="2272423"/>
          <a:ext cx="11388077" cy="369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3781388"/>
      </p:ext>
    </p:extLst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10. Belastung durch  die Sondersituation im </a:t>
            </a:r>
            <a:r>
              <a:rPr lang="de-DE" sz="4400" dirty="0" err="1"/>
              <a:t>SoSe</a:t>
            </a:r>
            <a:r>
              <a:rPr lang="de-DE" sz="4400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084935782"/>
      </p:ext>
    </p:extLst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5"/>
            <a:ext cx="11741150" cy="5450030"/>
          </a:xfrm>
          <a:prstGeom prst="rect">
            <a:avLst/>
          </a:prstGeom>
        </p:spPr>
        <p:txBody>
          <a:bodyPr anchor="t"/>
          <a:lstStyle/>
          <a:p>
            <a:pPr lvl="1" defTabSz="905255">
              <a:defRPr sz="2100"/>
            </a:pPr>
            <a:r>
              <a:rPr sz="2200" dirty="0" err="1"/>
              <a:t>Verglichen</a:t>
            </a:r>
            <a:r>
              <a:rPr sz="2200" dirty="0"/>
              <a:t> </a:t>
            </a:r>
            <a:r>
              <a:rPr sz="2200" dirty="0" err="1"/>
              <a:t>mit</a:t>
            </a:r>
            <a:r>
              <a:rPr sz="2200" dirty="0"/>
              <a:t> den </a:t>
            </a:r>
            <a:r>
              <a:rPr sz="2200" dirty="0" err="1"/>
              <a:t>vergebenen</a:t>
            </a:r>
            <a:r>
              <a:rPr sz="2200" dirty="0"/>
              <a:t> </a:t>
            </a:r>
            <a:r>
              <a:rPr sz="2200" dirty="0" err="1"/>
              <a:t>Leistungspunkten</a:t>
            </a:r>
            <a:r>
              <a:rPr sz="2200" dirty="0"/>
              <a:t>, </a:t>
            </a:r>
            <a:r>
              <a:rPr sz="2200" dirty="0" err="1"/>
              <a:t>ist</a:t>
            </a:r>
            <a:r>
              <a:rPr sz="2200" dirty="0"/>
              <a:t> </a:t>
            </a:r>
            <a:r>
              <a:rPr sz="2200" dirty="0" err="1"/>
              <a:t>Ihr</a:t>
            </a:r>
            <a:r>
              <a:rPr sz="2200" dirty="0"/>
              <a:t> </a:t>
            </a:r>
            <a:r>
              <a:rPr sz="2200" dirty="0" err="1"/>
              <a:t>tatsächlicher</a:t>
            </a:r>
            <a:r>
              <a:rPr sz="2200" dirty="0"/>
              <a:t> </a:t>
            </a:r>
            <a:r>
              <a:rPr sz="2200" dirty="0" err="1"/>
              <a:t>Arbeitsaufwand</a:t>
            </a:r>
            <a:r>
              <a:rPr sz="2200" dirty="0"/>
              <a:t> in </a:t>
            </a:r>
            <a:r>
              <a:rPr sz="2200" dirty="0" err="1"/>
              <a:t>diesem</a:t>
            </a:r>
            <a:r>
              <a:rPr sz="2200" dirty="0"/>
              <a:t> Semester (1LP = 30 </a:t>
            </a:r>
            <a:r>
              <a:rPr sz="2200" dirty="0" err="1"/>
              <a:t>Stunden</a:t>
            </a:r>
            <a:r>
              <a:rPr sz="2200" dirty="0"/>
              <a:t> </a:t>
            </a:r>
            <a:r>
              <a:rPr sz="2200" dirty="0" err="1"/>
              <a:t>Arbeitsaufwand</a:t>
            </a:r>
            <a:r>
              <a:rPr sz="2200" dirty="0"/>
              <a:t>)…</a:t>
            </a: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br>
              <a:rPr sz="2200" dirty="0"/>
            </a:br>
            <a:endParaRPr sz="2200"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1" defTabSz="905255">
              <a:defRPr sz="2100"/>
            </a:pPr>
            <a:endParaRPr dirty="0"/>
          </a:p>
          <a:p>
            <a:pPr lvl="2" defTabSz="905255">
              <a:defRPr sz="2100"/>
            </a:pPr>
            <a:br>
              <a:rPr dirty="0"/>
            </a:br>
            <a:r>
              <a:rPr sz="1700" dirty="0"/>
              <a:t>(n=3135)</a:t>
            </a:r>
          </a:p>
        </p:txBody>
      </p:sp>
      <p:graphicFrame>
        <p:nvGraphicFramePr>
          <p:cNvPr id="939" name="Diagramm 3"/>
          <p:cNvGraphicFramePr/>
          <p:nvPr>
            <p:extLst>
              <p:ext uri="{D42A27DB-BD31-4B8C-83A1-F6EECF244321}">
                <p14:modId xmlns:p14="http://schemas.microsoft.com/office/powerpoint/2010/main" val="2408744953"/>
              </p:ext>
            </p:extLst>
          </p:nvPr>
        </p:nvGraphicFramePr>
        <p:xfrm>
          <a:off x="182153" y="2272423"/>
          <a:ext cx="11530043" cy="369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10. </a:t>
            </a:r>
            <a:r>
              <a:rPr dirty="0" err="1"/>
              <a:t>Belastung</a:t>
            </a:r>
            <a:r>
              <a:rPr dirty="0"/>
              <a:t> </a:t>
            </a:r>
            <a:r>
              <a:rPr dirty="0" err="1"/>
              <a:t>durch</a:t>
            </a:r>
            <a:r>
              <a:rPr dirty="0"/>
              <a:t> die </a:t>
            </a:r>
            <a:r>
              <a:rPr dirty="0" err="1"/>
              <a:t>Sondersituation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SoSe</a:t>
            </a:r>
            <a:r>
              <a:rPr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3436872512"/>
      </p:ext>
    </p:extLst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viel</a:t>
            </a:r>
            <a:r>
              <a:rPr dirty="0"/>
              <a:t> </a:t>
            </a:r>
            <a:r>
              <a:rPr dirty="0" err="1"/>
              <a:t>Zeit</a:t>
            </a:r>
            <a:r>
              <a:rPr dirty="0"/>
              <a:t> (in </a:t>
            </a:r>
            <a:r>
              <a:rPr dirty="0" err="1"/>
              <a:t>Stunden</a:t>
            </a:r>
            <a:r>
              <a:rPr dirty="0"/>
              <a:t>) </a:t>
            </a:r>
            <a:r>
              <a:rPr dirty="0" err="1"/>
              <a:t>wenden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Semester </a:t>
            </a:r>
            <a:r>
              <a:rPr dirty="0" err="1"/>
              <a:t>wöchentlich</a:t>
            </a:r>
            <a:r>
              <a:rPr dirty="0"/>
              <a:t> </a:t>
            </a:r>
            <a:r>
              <a:rPr dirty="0" err="1"/>
              <a:t>für</a:t>
            </a:r>
            <a:r>
              <a:rPr dirty="0"/>
              <a:t> </a:t>
            </a:r>
            <a:r>
              <a:rPr dirty="0" err="1"/>
              <a:t>Ihr</a:t>
            </a:r>
            <a:r>
              <a:rPr dirty="0"/>
              <a:t> </a:t>
            </a:r>
            <a:r>
              <a:rPr dirty="0" err="1"/>
              <a:t>Studium</a:t>
            </a:r>
            <a:r>
              <a:rPr dirty="0"/>
              <a:t> auf?</a:t>
            </a: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200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</a:t>
            </a:r>
          </a:p>
          <a:p>
            <a:pPr lvl="1">
              <a:defRPr sz="2200"/>
            </a:pPr>
            <a:endParaRPr dirty="0"/>
          </a:p>
          <a:p>
            <a:pPr lvl="1">
              <a:defRPr sz="2200"/>
            </a:pPr>
            <a:r>
              <a:rPr dirty="0"/>
              <a:t>							 </a:t>
            </a:r>
            <a:br>
              <a:rPr dirty="0"/>
            </a:br>
            <a:r>
              <a:rPr sz="1800" dirty="0"/>
              <a:t>(n=3150)</a:t>
            </a:r>
          </a:p>
        </p:txBody>
      </p:sp>
      <p:sp>
        <p:nvSpPr>
          <p:cNvPr id="934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dirty="0"/>
              <a:t>10. </a:t>
            </a:r>
            <a:r>
              <a:rPr dirty="0" err="1"/>
              <a:t>Belastung</a:t>
            </a:r>
            <a:r>
              <a:rPr dirty="0"/>
              <a:t> </a:t>
            </a:r>
            <a:r>
              <a:rPr dirty="0" err="1"/>
              <a:t>durch</a:t>
            </a:r>
            <a:r>
              <a:rPr dirty="0"/>
              <a:t> die </a:t>
            </a:r>
            <a:r>
              <a:rPr dirty="0" err="1"/>
              <a:t>Sondersituation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SoSe</a:t>
            </a:r>
            <a:r>
              <a:rPr dirty="0"/>
              <a:t> 2020</a:t>
            </a:r>
          </a:p>
        </p:txBody>
      </p:sp>
      <p:graphicFrame>
        <p:nvGraphicFramePr>
          <p:cNvPr id="935" name="Diagramm 4"/>
          <p:cNvGraphicFramePr/>
          <p:nvPr>
            <p:extLst>
              <p:ext uri="{D42A27DB-BD31-4B8C-83A1-F6EECF244321}">
                <p14:modId xmlns:p14="http://schemas.microsoft.com/office/powerpoint/2010/main" val="2344301050"/>
              </p:ext>
            </p:extLst>
          </p:nvPr>
        </p:nvGraphicFramePr>
        <p:xfrm>
          <a:off x="985198" y="1742536"/>
          <a:ext cx="10701051" cy="4341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852416"/>
      </p:ext>
    </p:extLst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sz="2100"/>
              <a:t>Bitte geben Sie für jede der folgenden Aussagen an, inwieweit diese im Vergleich des SoSe2020 mit vorherigen Semestern auf Sie zutrifft. Wie häufig.. </a:t>
            </a:r>
          </a:p>
          <a:p>
            <a:pPr lvl="1">
              <a:defRPr sz="2200"/>
            </a:pPr>
            <a:endParaRPr sz="2100"/>
          </a:p>
          <a:p>
            <a:pPr lvl="1">
              <a:defRPr sz="2200"/>
            </a:pPr>
            <a:r>
              <a:t>							 </a:t>
            </a:r>
          </a:p>
        </p:txBody>
      </p:sp>
      <p:sp>
        <p:nvSpPr>
          <p:cNvPr id="950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10. Belastung durch die Sondersituation im SoSe 2020</a:t>
            </a:r>
          </a:p>
        </p:txBody>
      </p:sp>
      <p:graphicFrame>
        <p:nvGraphicFramePr>
          <p:cNvPr id="951" name="Diagramm 4"/>
          <p:cNvGraphicFramePr/>
          <p:nvPr>
            <p:extLst>
              <p:ext uri="{D42A27DB-BD31-4B8C-83A1-F6EECF244321}">
                <p14:modId xmlns:p14="http://schemas.microsoft.com/office/powerpoint/2010/main" val="277326263"/>
              </p:ext>
            </p:extLst>
          </p:nvPr>
        </p:nvGraphicFramePr>
        <p:xfrm>
          <a:off x="-282028" y="1927274"/>
          <a:ext cx="12332956" cy="4631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6072159"/>
      </p:ext>
    </p:extLst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sz="2100"/>
              <a:t>Bitte geben Sie für jede der folgenden Aussagen an, inwieweit diese im Vergleich des SoSe2020 mit vorherigen Semestern auf Sie zutrifft. Wie häufig.. </a:t>
            </a:r>
          </a:p>
          <a:p>
            <a:pPr lvl="1">
              <a:defRPr sz="2200"/>
            </a:pPr>
            <a:endParaRPr sz="2100"/>
          </a:p>
          <a:p>
            <a:pPr lvl="1">
              <a:defRPr sz="2200"/>
            </a:pPr>
            <a:r>
              <a:t>							 </a:t>
            </a:r>
          </a:p>
        </p:txBody>
      </p:sp>
      <p:sp>
        <p:nvSpPr>
          <p:cNvPr id="954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10. Belastung durch die Sondersituation im SoSe 2020</a:t>
            </a:r>
          </a:p>
        </p:txBody>
      </p:sp>
      <p:graphicFrame>
        <p:nvGraphicFramePr>
          <p:cNvPr id="955" name="Diagramm 4"/>
          <p:cNvGraphicFramePr/>
          <p:nvPr>
            <p:extLst>
              <p:ext uri="{D42A27DB-BD31-4B8C-83A1-F6EECF244321}">
                <p14:modId xmlns:p14="http://schemas.microsoft.com/office/powerpoint/2010/main" val="2121090338"/>
              </p:ext>
            </p:extLst>
          </p:nvPr>
        </p:nvGraphicFramePr>
        <p:xfrm>
          <a:off x="638355" y="1927274"/>
          <a:ext cx="11412573" cy="463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4926278"/>
      </p:ext>
    </p:extLst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>
              <a:defRPr sz="2200"/>
            </a:pPr>
            <a:r>
              <a:rPr sz="2100" dirty="0" err="1"/>
              <a:t>Bitte</a:t>
            </a:r>
            <a:r>
              <a:rPr sz="2100" dirty="0"/>
              <a:t> </a:t>
            </a:r>
            <a:r>
              <a:rPr sz="2100" dirty="0" err="1"/>
              <a:t>geben</a:t>
            </a:r>
            <a:r>
              <a:rPr sz="2100" dirty="0"/>
              <a:t> </a:t>
            </a:r>
            <a:r>
              <a:rPr sz="2100" dirty="0" err="1"/>
              <a:t>Sie</a:t>
            </a:r>
            <a:r>
              <a:rPr sz="2100" dirty="0"/>
              <a:t> </a:t>
            </a:r>
            <a:r>
              <a:rPr sz="2100" dirty="0" err="1"/>
              <a:t>für</a:t>
            </a:r>
            <a:r>
              <a:rPr sz="2100" dirty="0"/>
              <a:t> </a:t>
            </a:r>
            <a:r>
              <a:rPr sz="2100" dirty="0" err="1"/>
              <a:t>jede</a:t>
            </a:r>
            <a:r>
              <a:rPr sz="2100" dirty="0"/>
              <a:t> der </a:t>
            </a:r>
            <a:r>
              <a:rPr sz="2100" dirty="0" err="1"/>
              <a:t>folgenden</a:t>
            </a:r>
            <a:r>
              <a:rPr sz="2100" dirty="0"/>
              <a:t> </a:t>
            </a:r>
            <a:r>
              <a:rPr sz="2100" dirty="0" err="1"/>
              <a:t>Aussagen</a:t>
            </a:r>
            <a:r>
              <a:rPr sz="2100" dirty="0"/>
              <a:t> an, </a:t>
            </a:r>
            <a:r>
              <a:rPr sz="2100" dirty="0" err="1"/>
              <a:t>inwieweit</a:t>
            </a:r>
            <a:r>
              <a:rPr sz="2100" dirty="0"/>
              <a:t> </a:t>
            </a:r>
            <a:r>
              <a:rPr sz="2100" dirty="0" err="1"/>
              <a:t>diese</a:t>
            </a:r>
            <a:r>
              <a:rPr sz="2100" dirty="0"/>
              <a:t> </a:t>
            </a:r>
            <a:r>
              <a:rPr sz="2100" dirty="0" err="1"/>
              <a:t>im</a:t>
            </a:r>
            <a:r>
              <a:rPr sz="2100" dirty="0"/>
              <a:t> </a:t>
            </a:r>
            <a:r>
              <a:rPr sz="2100" dirty="0" err="1"/>
              <a:t>Vergleich</a:t>
            </a:r>
            <a:r>
              <a:rPr sz="2100" dirty="0"/>
              <a:t> des SoSe2020 </a:t>
            </a:r>
            <a:r>
              <a:rPr sz="2100" dirty="0" err="1"/>
              <a:t>mit</a:t>
            </a:r>
            <a:r>
              <a:rPr sz="2100" dirty="0"/>
              <a:t> </a:t>
            </a:r>
            <a:r>
              <a:rPr sz="2100" dirty="0" err="1"/>
              <a:t>vorherigen</a:t>
            </a:r>
            <a:r>
              <a:rPr sz="2100" dirty="0"/>
              <a:t> </a:t>
            </a:r>
            <a:r>
              <a:rPr sz="2100" dirty="0" err="1"/>
              <a:t>Semestern</a:t>
            </a:r>
            <a:r>
              <a:rPr sz="2100" dirty="0"/>
              <a:t> auf </a:t>
            </a:r>
            <a:r>
              <a:rPr sz="2100" dirty="0" err="1"/>
              <a:t>Sie</a:t>
            </a:r>
            <a:r>
              <a:rPr sz="2100" dirty="0"/>
              <a:t> </a:t>
            </a:r>
            <a:r>
              <a:rPr sz="2100" dirty="0" err="1"/>
              <a:t>zutrifft</a:t>
            </a:r>
            <a:r>
              <a:rPr sz="2100" dirty="0"/>
              <a:t>. </a:t>
            </a:r>
            <a:r>
              <a:rPr sz="2100" dirty="0" err="1"/>
              <a:t>Wie</a:t>
            </a:r>
            <a:r>
              <a:rPr sz="2100" dirty="0"/>
              <a:t> </a:t>
            </a:r>
            <a:r>
              <a:rPr sz="2100" dirty="0" err="1"/>
              <a:t>häufig</a:t>
            </a:r>
            <a:r>
              <a:rPr sz="2100" dirty="0"/>
              <a:t>.. </a:t>
            </a:r>
          </a:p>
          <a:p>
            <a:pPr lvl="1">
              <a:defRPr sz="2200"/>
            </a:pPr>
            <a:endParaRPr sz="2100" dirty="0"/>
          </a:p>
          <a:p>
            <a:pPr lvl="1">
              <a:defRPr sz="2200"/>
            </a:pPr>
            <a:r>
              <a:rPr dirty="0"/>
              <a:t>							 </a:t>
            </a:r>
          </a:p>
        </p:txBody>
      </p:sp>
      <p:sp>
        <p:nvSpPr>
          <p:cNvPr id="958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10. Belastung durch die Sondersituation im SoSe 2020</a:t>
            </a:r>
          </a:p>
        </p:txBody>
      </p:sp>
      <p:graphicFrame>
        <p:nvGraphicFramePr>
          <p:cNvPr id="959" name="Diagramm 4"/>
          <p:cNvGraphicFramePr/>
          <p:nvPr>
            <p:extLst>
              <p:ext uri="{D42A27DB-BD31-4B8C-83A1-F6EECF244321}">
                <p14:modId xmlns:p14="http://schemas.microsoft.com/office/powerpoint/2010/main" val="1637774774"/>
              </p:ext>
            </p:extLst>
          </p:nvPr>
        </p:nvGraphicFramePr>
        <p:xfrm>
          <a:off x="-1577788" y="1927274"/>
          <a:ext cx="13628716" cy="463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4349686"/>
      </p:ext>
    </p:extLst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/>
          <a:p>
            <a:pPr lvl="1" defTabSz="886968">
              <a:defRPr sz="2134"/>
            </a:pPr>
            <a:r>
              <a:rPr sz="2200" dirty="0" err="1"/>
              <a:t>Welche</a:t>
            </a:r>
            <a:r>
              <a:rPr sz="2200" dirty="0"/>
              <a:t> </a:t>
            </a:r>
            <a:r>
              <a:rPr sz="2200" dirty="0" err="1"/>
              <a:t>Sorgen</a:t>
            </a:r>
            <a:r>
              <a:rPr sz="2200" dirty="0"/>
              <a:t> </a:t>
            </a:r>
            <a:r>
              <a:rPr sz="2200" dirty="0" err="1"/>
              <a:t>bereitet</a:t>
            </a:r>
            <a:r>
              <a:rPr sz="2200" dirty="0"/>
              <a:t> </a:t>
            </a:r>
            <a:r>
              <a:rPr sz="2200" dirty="0" err="1"/>
              <a:t>Ihnen</a:t>
            </a:r>
            <a:r>
              <a:rPr sz="2200" dirty="0"/>
              <a:t> die Situation </a:t>
            </a:r>
            <a:r>
              <a:rPr sz="2200" dirty="0" err="1"/>
              <a:t>im</a:t>
            </a:r>
            <a:r>
              <a:rPr sz="2200" dirty="0"/>
              <a:t> SoSe2020 in </a:t>
            </a:r>
            <a:r>
              <a:rPr sz="2200" dirty="0" err="1"/>
              <a:t>Hinblick</a:t>
            </a:r>
            <a:r>
              <a:rPr sz="2200" dirty="0"/>
              <a:t> auf </a:t>
            </a:r>
            <a:r>
              <a:rPr sz="2200" dirty="0" err="1"/>
              <a:t>Ihr</a:t>
            </a:r>
            <a:r>
              <a:rPr sz="2200" dirty="0"/>
              <a:t> </a:t>
            </a:r>
            <a:r>
              <a:rPr sz="2200" dirty="0" err="1"/>
              <a:t>weiteres</a:t>
            </a:r>
            <a:r>
              <a:rPr sz="2200" dirty="0"/>
              <a:t> </a:t>
            </a:r>
            <a:r>
              <a:rPr sz="2200" dirty="0" err="1"/>
              <a:t>Studium</a:t>
            </a:r>
            <a:r>
              <a:rPr sz="2200" dirty="0"/>
              <a:t>?</a:t>
            </a:r>
          </a:p>
          <a:p>
            <a:pPr lvl="1" defTabSz="886968">
              <a:defRPr sz="2134"/>
            </a:pPr>
            <a:r>
              <a:rPr sz="1940" i="1" dirty="0">
                <a:latin typeface="+mn-lt"/>
                <a:ea typeface="+mn-ea"/>
                <a:cs typeface="+mn-cs"/>
                <a:sym typeface="Helvetica"/>
              </a:rPr>
              <a:t>(</a:t>
            </a:r>
            <a:r>
              <a:rPr sz="1940" i="1" dirty="0" err="1">
                <a:latin typeface="+mn-lt"/>
                <a:ea typeface="+mn-ea"/>
                <a:cs typeface="+mn-cs"/>
                <a:sym typeface="Helvetica"/>
              </a:rPr>
              <a:t>Mehrfachnennungen</a:t>
            </a:r>
            <a:r>
              <a:rPr sz="1940" i="1" dirty="0"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sz="1940" i="1" dirty="0" err="1">
                <a:latin typeface="+mn-lt"/>
                <a:ea typeface="+mn-ea"/>
                <a:cs typeface="+mn-cs"/>
                <a:sym typeface="Helvetica"/>
              </a:rPr>
              <a:t>möglich</a:t>
            </a:r>
            <a:r>
              <a:rPr sz="1940" i="1" dirty="0">
                <a:latin typeface="+mn-lt"/>
                <a:ea typeface="+mn-ea"/>
                <a:cs typeface="+mn-cs"/>
                <a:sym typeface="Helvetica"/>
              </a:rPr>
              <a:t>)</a:t>
            </a: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br>
              <a:rPr sz="1940" i="1" dirty="0">
                <a:latin typeface="+mn-lt"/>
                <a:ea typeface="+mn-ea"/>
                <a:cs typeface="+mn-cs"/>
                <a:sym typeface="Helvetica"/>
              </a:rPr>
            </a:br>
            <a:r>
              <a:rPr dirty="0"/>
              <a:t>	</a:t>
            </a:r>
          </a:p>
          <a:p>
            <a:pPr lvl="1" defTabSz="886968">
              <a:defRPr sz="2134"/>
            </a:pPr>
            <a:endParaRPr dirty="0"/>
          </a:p>
          <a:p>
            <a:pPr lvl="1" defTabSz="886968">
              <a:defRPr sz="2134"/>
            </a:pPr>
            <a:r>
              <a:rPr dirty="0"/>
              <a:t>							 </a:t>
            </a:r>
            <a:br>
              <a:rPr dirty="0"/>
            </a:br>
            <a:r>
              <a:rPr sz="1746" dirty="0"/>
              <a:t>(n=3206)</a:t>
            </a:r>
          </a:p>
        </p:txBody>
      </p:sp>
      <p:sp>
        <p:nvSpPr>
          <p:cNvPr id="946" name="1. Organisation der Lehrveranstaltungen im Online-Semester 2020"/>
          <p:cNvSpPr txBox="1"/>
          <p:nvPr/>
        </p:nvSpPr>
        <p:spPr>
          <a:xfrm>
            <a:off x="985198" y="180432"/>
            <a:ext cx="6681595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10. Belastung durch die Sondersituation im SoSe 2020</a:t>
            </a:r>
          </a:p>
        </p:txBody>
      </p:sp>
      <p:graphicFrame>
        <p:nvGraphicFramePr>
          <p:cNvPr id="947" name="Diagramm 4"/>
          <p:cNvGraphicFramePr/>
          <p:nvPr>
            <p:extLst>
              <p:ext uri="{D42A27DB-BD31-4B8C-83A1-F6EECF244321}">
                <p14:modId xmlns:p14="http://schemas.microsoft.com/office/powerpoint/2010/main" val="442738225"/>
              </p:ext>
            </p:extLst>
          </p:nvPr>
        </p:nvGraphicFramePr>
        <p:xfrm>
          <a:off x="-983207" y="1927274"/>
          <a:ext cx="13021435" cy="415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440267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1. </a:t>
            </a:r>
            <a:r>
              <a:rPr lang="de-DE" sz="4400" dirty="0">
                <a:latin typeface="Helvetica"/>
                <a:cs typeface="Helvetica"/>
                <a:sym typeface="Helvetica"/>
              </a:rPr>
              <a:t>Organisation der Lehrveranstaltungen im Online-Semester 2020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4183728539"/>
      </p:ext>
    </p:extLst>
  </p:cSld>
  <p:clrMapOvr>
    <a:masterClrMapping/>
  </p:clrMapOvr>
  <p:transition spd="med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6313" y="1493790"/>
            <a:ext cx="10801350" cy="2250210"/>
          </a:xfrm>
        </p:spPr>
        <p:txBody>
          <a:bodyPr>
            <a:normAutofit/>
          </a:bodyPr>
          <a:lstStyle/>
          <a:p>
            <a:r>
              <a:rPr lang="de-DE" sz="4400" dirty="0"/>
              <a:t>11. Ausblick und Vorbereitung auf kommende Semester </a:t>
            </a:r>
          </a:p>
        </p:txBody>
      </p:sp>
    </p:spTree>
    <p:extLst>
      <p:ext uri="{BB962C8B-B14F-4D97-AF65-F5344CB8AC3E}">
        <p14:creationId xmlns:p14="http://schemas.microsoft.com/office/powerpoint/2010/main" val="1832420728"/>
      </p:ext>
    </p:extLst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Warum können Sie nicht alle Lehrveranstaltungen digital durchführen?                                            (n=153)…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868200" cy="5386776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2" defTabSz="457200">
              <a:lnSpc>
                <a:spcPct val="100000"/>
              </a:lnSpc>
              <a:spcBef>
                <a:spcPts val="1200"/>
              </a:spcBef>
              <a:defRPr sz="2000" baseline="6665"/>
            </a:pP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Welche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multimedialen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wurden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Ihren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Lehrveranstaltungen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Onlinesemester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2020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angewendet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welche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eventuell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schon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davor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und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welche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lohnen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sich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auch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sz="2800" dirty="0" err="1">
                <a:latin typeface="Calibri" panose="020F0502020204030204" pitchFamily="34" charset="0"/>
                <a:cs typeface="Calibri" panose="020F0502020204030204" pitchFamily="34" charset="0"/>
              </a:rPr>
              <a:t>Zukunft</a:t>
            </a:r>
            <a:r>
              <a:rPr sz="2800" dirty="0">
                <a:latin typeface="Calibri" panose="020F0502020204030204" pitchFamily="34" charset="0"/>
                <a:cs typeface="Calibri" panose="020F0502020204030204" pitchFamily="34" charset="0"/>
              </a:rPr>
              <a:t>? Top 10 von 21                                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(n=3206)</a:t>
            </a:r>
          </a:p>
        </p:txBody>
      </p:sp>
      <p:sp>
        <p:nvSpPr>
          <p:cNvPr id="932" name="1. Organisation der Lehrveranstaltungen im Online-Semester 2020"/>
          <p:cNvSpPr txBox="1"/>
          <p:nvPr/>
        </p:nvSpPr>
        <p:spPr>
          <a:xfrm>
            <a:off x="1010949" y="186689"/>
            <a:ext cx="7478966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rPr lang="de-DE" dirty="0"/>
              <a:t>11. Ausblick und Vorbereitung auf kommende Semester </a:t>
            </a:r>
            <a:r>
              <a:rPr dirty="0"/>
              <a:t>    	</a:t>
            </a:r>
            <a:endParaRPr lang="de-DE" dirty="0"/>
          </a:p>
          <a:p>
            <a:r>
              <a:rPr dirty="0"/>
              <a:t> </a:t>
            </a:r>
            <a:r>
              <a:rPr lang="de-DE" dirty="0"/>
              <a:t>	</a:t>
            </a:r>
            <a:r>
              <a:rPr b="0" dirty="0" err="1"/>
              <a:t>Verwendung</a:t>
            </a:r>
            <a:r>
              <a:rPr b="0" dirty="0"/>
              <a:t> </a:t>
            </a:r>
            <a:r>
              <a:rPr b="0" dirty="0" err="1"/>
              <a:t>digitaler</a:t>
            </a:r>
            <a:r>
              <a:rPr b="0" dirty="0"/>
              <a:t> </a:t>
            </a:r>
            <a:r>
              <a:rPr b="0" dirty="0" err="1"/>
              <a:t>Elemente</a:t>
            </a:r>
            <a:r>
              <a:rPr b="0" dirty="0"/>
              <a:t> in der </a:t>
            </a:r>
            <a:r>
              <a:rPr b="0" dirty="0" err="1"/>
              <a:t>Lehre</a:t>
            </a:r>
            <a:r>
              <a:rPr b="0" dirty="0"/>
              <a:t> </a:t>
            </a:r>
          </a:p>
        </p:txBody>
      </p:sp>
      <p:graphicFrame>
        <p:nvGraphicFramePr>
          <p:cNvPr id="933" name="Tabelle"/>
          <p:cNvGraphicFramePr/>
          <p:nvPr>
            <p:extLst>
              <p:ext uri="{D42A27DB-BD31-4B8C-83A1-F6EECF244321}">
                <p14:modId xmlns:p14="http://schemas.microsoft.com/office/powerpoint/2010/main" val="4045627365"/>
              </p:ext>
            </p:extLst>
          </p:nvPr>
        </p:nvGraphicFramePr>
        <p:xfrm>
          <a:off x="327416" y="1907596"/>
          <a:ext cx="11087001" cy="4582346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4332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6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816"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Digitale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5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Elemente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>
                          <a:solidFill>
                            <a:srgbClr val="FFFFFF"/>
                          </a:solidFill>
                          <a:sym typeface="Helvetica"/>
                        </a:rPr>
                        <a:t>Im SoSe 2020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4D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In </a:t>
                      </a:r>
                      <a:r>
                        <a:rPr sz="15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folgenden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5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Semestern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  <a:r>
                        <a:rPr sz="15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wahrscheinlich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StudIP</a:t>
                      </a:r>
                      <a:endParaRPr sz="1600" b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70 %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70 %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Dokumentenablage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/Downloads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66 %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64 %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Mail/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Nachrichten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69 %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Screencast/ 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Slidecast</a:t>
                      </a:r>
                      <a:endParaRPr sz="1600" b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8</a:t>
                      </a:r>
                      <a:r>
                        <a:rPr lang="de-DE" sz="1600" dirty="0"/>
                        <a:t>1</a:t>
                      </a:r>
                      <a:r>
                        <a:rPr sz="1600" dirty="0"/>
                        <a:t>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56 %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Veranstaltungsaufzeichnung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/E-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Vorlesung</a:t>
                      </a:r>
                      <a:endParaRPr sz="1600" b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63 %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46 %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Umfragen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 / 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Evaluationen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59 %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46 %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Lernmodule</a:t>
                      </a:r>
                      <a:endParaRPr sz="1600" b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62 %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45 %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79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Videokonferenzen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 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9</a:t>
                      </a:r>
                      <a:r>
                        <a:rPr lang="de-DE" sz="1600" dirty="0"/>
                        <a:t>2</a:t>
                      </a:r>
                      <a:r>
                        <a:rPr sz="1600" dirty="0"/>
                        <a:t>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42 %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ILIAS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45 %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3</a:t>
                      </a:r>
                      <a:r>
                        <a:rPr lang="de-DE" sz="1600" dirty="0"/>
                        <a:t>5</a:t>
                      </a:r>
                      <a:r>
                        <a:rPr sz="1600" dirty="0"/>
                        <a:t>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230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Online- 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bzw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sym typeface="Helvetica"/>
                        </a:rPr>
                        <a:t>. E-</a:t>
                      </a:r>
                      <a:r>
                        <a:rPr sz="1600" b="1" dirty="0" err="1">
                          <a:solidFill>
                            <a:srgbClr val="FFFFFF"/>
                          </a:solidFill>
                          <a:sym typeface="Helvetica"/>
                        </a:rPr>
                        <a:t>Klausuren</a:t>
                      </a:r>
                      <a:endParaRPr sz="1600" b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/>
                        <a:t>64 %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600" dirty="0"/>
                        <a:t>3</a:t>
                      </a:r>
                      <a:r>
                        <a:rPr lang="de-DE" sz="1600" dirty="0"/>
                        <a:t>3</a:t>
                      </a:r>
                      <a:r>
                        <a:rPr sz="1600" dirty="0"/>
                        <a:t> 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Titel 1"/>
          <p:cNvSpPr txBox="1">
            <a:spLocks noGrp="1"/>
          </p:cNvSpPr>
          <p:nvPr>
            <p:ph type="title"/>
          </p:nvPr>
        </p:nvSpPr>
        <p:spPr>
          <a:xfrm>
            <a:off x="695323" y="323555"/>
            <a:ext cx="9720004" cy="1533382"/>
          </a:xfrm>
          <a:prstGeom prst="rect">
            <a:avLst/>
          </a:prstGeom>
        </p:spPr>
        <p:txBody>
          <a:bodyPr/>
          <a:lstStyle/>
          <a:p>
            <a:pPr>
              <a:defRPr sz="3200" u="sng"/>
            </a:pPr>
            <a:r>
              <a:rPr dirty="0" err="1"/>
              <a:t>Abschließende</a:t>
            </a:r>
            <a:r>
              <a:rPr dirty="0"/>
              <a:t> </a:t>
            </a:r>
            <a:r>
              <a:rPr dirty="0" err="1"/>
              <a:t>Bewertung</a:t>
            </a:r>
            <a:r>
              <a:rPr dirty="0"/>
              <a:t> des </a:t>
            </a:r>
            <a:r>
              <a:rPr dirty="0" err="1"/>
              <a:t>Sommersemesters</a:t>
            </a:r>
            <a:r>
              <a:rPr dirty="0"/>
              <a:t> 2020 </a:t>
            </a:r>
            <a:br>
              <a:rPr dirty="0"/>
            </a:br>
            <a:r>
              <a:rPr dirty="0" err="1"/>
              <a:t>aus</a:t>
            </a:r>
            <a:r>
              <a:rPr dirty="0"/>
              <a:t> den </a:t>
            </a:r>
            <a:r>
              <a:rPr dirty="0" err="1"/>
              <a:t>Daten</a:t>
            </a:r>
            <a:r>
              <a:rPr dirty="0"/>
              <a:t> des </a:t>
            </a:r>
            <a:r>
              <a:rPr lang="de-DE" dirty="0"/>
              <a:t>Studierenden</a:t>
            </a:r>
            <a:r>
              <a:rPr dirty="0"/>
              <a:t>-Barometers </a:t>
            </a:r>
            <a:br>
              <a:rPr dirty="0"/>
            </a:br>
            <a:r>
              <a:rPr sz="2400" b="1" u="none" dirty="0">
                <a:latin typeface="+mn-lt"/>
                <a:ea typeface="+mn-ea"/>
                <a:cs typeface="+mn-cs"/>
                <a:sym typeface="Helvetica"/>
              </a:rPr>
              <a:t>Positive </a:t>
            </a:r>
            <a:r>
              <a:rPr sz="2400" b="1" u="none" dirty="0" err="1">
                <a:latin typeface="+mn-lt"/>
                <a:ea typeface="+mn-ea"/>
                <a:cs typeface="+mn-cs"/>
                <a:sym typeface="Helvetica"/>
              </a:rPr>
              <a:t>Tendenzen</a:t>
            </a:r>
            <a:endParaRPr sz="2400" b="1" u="none" dirty="0"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02" name="Textplatzhalter 2"/>
          <p:cNvSpPr txBox="1">
            <a:spLocks noGrp="1"/>
          </p:cNvSpPr>
          <p:nvPr>
            <p:ph type="body" idx="1"/>
          </p:nvPr>
        </p:nvSpPr>
        <p:spPr>
          <a:xfrm>
            <a:off x="695324" y="1997997"/>
            <a:ext cx="9720003" cy="4860004"/>
          </a:xfrm>
          <a:prstGeom prst="rect">
            <a:avLst/>
          </a:prstGeom>
        </p:spPr>
        <p:txBody>
          <a:bodyPr/>
          <a:lstStyle/>
          <a:p>
            <a:pPr>
              <a:buChar char="❖"/>
              <a:defRPr sz="2000"/>
            </a:pPr>
            <a:r>
              <a:rPr lang="de-DE" dirty="0"/>
              <a:t>Eine sehr deutliche Mehrheit der Studierenden nutzt die bereit gestellten E-Learning Elemente sehr gut bis gut. Auch dadurch war es für ca. 60 % der Studierenden möglich fünf oder mehr Veranstaltungen zu nutzen/ besuchen. </a:t>
            </a:r>
          </a:p>
          <a:p>
            <a:pPr>
              <a:buChar char="❖"/>
              <a:defRPr sz="2000"/>
            </a:pPr>
            <a:r>
              <a:rPr lang="de-DE" dirty="0"/>
              <a:t>Eine deutliche Mehrheit der Studierenden (ca. 70 %) schätzen ihre eigenen technischen Fähigkeiten im digitalen studieren als gut ein und konnten in diesem Semester ihre Kompetenzen noch weiter ausbauen. </a:t>
            </a:r>
          </a:p>
          <a:p>
            <a:pPr>
              <a:buChar char="❖"/>
              <a:defRPr sz="2000"/>
            </a:pPr>
            <a:r>
              <a:rPr lang="de-DE" dirty="0"/>
              <a:t>Zu ca. 80 % haben die Studierenden die für das digitale Studium notwenige Hardware und Software. </a:t>
            </a:r>
          </a:p>
          <a:p>
            <a:pPr>
              <a:buChar char="❖"/>
              <a:defRPr sz="2000"/>
            </a:pPr>
            <a:r>
              <a:rPr lang="de-DE" dirty="0"/>
              <a:t>Eine knappe Hälfte der Studierenden betrachtet, die kurzfristige Umstellung des Lehrangebotes auf die digitale/ bzw. alternative Lehre in diesem Semester als gut. Das trifft auch für digitale Prüfungen zu. </a:t>
            </a:r>
          </a:p>
          <a:p>
            <a:pPr>
              <a:buChar char="❖"/>
              <a:defRPr sz="2000"/>
            </a:pPr>
            <a:r>
              <a:rPr lang="de-DE" dirty="0"/>
              <a:t>Studierenden beurteilen besonders die gestiegene Flexibilität und die bessere Vereinbarkeit des Studiums mit dem Privatleben als stark positiv. </a:t>
            </a:r>
          </a:p>
          <a:p>
            <a:pPr>
              <a:buChar char="❖"/>
              <a:defRPr sz="2000"/>
            </a:pPr>
            <a:endParaRPr dirty="0"/>
          </a:p>
        </p:txBody>
      </p:sp>
    </p:spTree>
  </p:cSld>
  <p:clrMapOvr>
    <a:masterClrMapping/>
  </p:clrMapOvr>
  <p:transition spd="med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Titel 1"/>
          <p:cNvSpPr txBox="1">
            <a:spLocks noGrp="1"/>
          </p:cNvSpPr>
          <p:nvPr>
            <p:ph type="title"/>
          </p:nvPr>
        </p:nvSpPr>
        <p:spPr>
          <a:xfrm>
            <a:off x="695323" y="323555"/>
            <a:ext cx="9720004" cy="1533382"/>
          </a:xfrm>
          <a:prstGeom prst="rect">
            <a:avLst/>
          </a:prstGeom>
        </p:spPr>
        <p:txBody>
          <a:bodyPr/>
          <a:lstStyle/>
          <a:p>
            <a:pPr>
              <a:defRPr sz="3200" u="sng"/>
            </a:pPr>
            <a:r>
              <a:rPr dirty="0" err="1"/>
              <a:t>Abschließende</a:t>
            </a:r>
            <a:r>
              <a:rPr dirty="0"/>
              <a:t> </a:t>
            </a:r>
            <a:r>
              <a:rPr dirty="0" err="1"/>
              <a:t>Bewertung</a:t>
            </a:r>
            <a:r>
              <a:rPr dirty="0"/>
              <a:t> des </a:t>
            </a:r>
            <a:r>
              <a:rPr dirty="0" err="1"/>
              <a:t>Sommersemesters</a:t>
            </a:r>
            <a:r>
              <a:rPr dirty="0"/>
              <a:t> 2020 </a:t>
            </a:r>
            <a:br>
              <a:rPr dirty="0"/>
            </a:br>
            <a:r>
              <a:rPr dirty="0" err="1"/>
              <a:t>aus</a:t>
            </a:r>
            <a:r>
              <a:rPr dirty="0"/>
              <a:t> den </a:t>
            </a:r>
            <a:r>
              <a:rPr dirty="0" err="1"/>
              <a:t>Daten</a:t>
            </a:r>
            <a:r>
              <a:rPr dirty="0"/>
              <a:t> des </a:t>
            </a:r>
            <a:r>
              <a:rPr lang="de-DE" dirty="0"/>
              <a:t>Studierenden</a:t>
            </a:r>
            <a:r>
              <a:rPr dirty="0"/>
              <a:t>-Barometers </a:t>
            </a:r>
            <a:br>
              <a:rPr dirty="0"/>
            </a:br>
            <a:r>
              <a:rPr sz="2400" b="1" u="none" dirty="0">
                <a:latin typeface="+mn-lt"/>
                <a:ea typeface="+mn-ea"/>
                <a:cs typeface="+mn-cs"/>
                <a:sym typeface="Helvetica"/>
              </a:rPr>
              <a:t>Positive </a:t>
            </a:r>
            <a:r>
              <a:rPr sz="2400" b="1" u="none" dirty="0" err="1">
                <a:latin typeface="+mn-lt"/>
                <a:ea typeface="+mn-ea"/>
                <a:cs typeface="+mn-cs"/>
                <a:sym typeface="Helvetica"/>
              </a:rPr>
              <a:t>Tendenzen</a:t>
            </a:r>
            <a:endParaRPr sz="2400" b="1" u="none" dirty="0"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02" name="Textplatzhalter 2"/>
          <p:cNvSpPr txBox="1">
            <a:spLocks noGrp="1"/>
          </p:cNvSpPr>
          <p:nvPr>
            <p:ph type="body" idx="1"/>
          </p:nvPr>
        </p:nvSpPr>
        <p:spPr>
          <a:xfrm>
            <a:off x="695324" y="1997997"/>
            <a:ext cx="9720003" cy="4860004"/>
          </a:xfrm>
          <a:prstGeom prst="rect">
            <a:avLst/>
          </a:prstGeom>
        </p:spPr>
        <p:txBody>
          <a:bodyPr/>
          <a:lstStyle/>
          <a:p>
            <a:pPr>
              <a:buChar char="❖"/>
              <a:defRPr sz="2000"/>
            </a:pPr>
            <a:r>
              <a:rPr lang="de-DE" dirty="0"/>
              <a:t>Die Mehrheit der Studierenden sieht einen Vorteil im digitalen Elementen in der Lehre </a:t>
            </a:r>
            <a:r>
              <a:rPr lang="de-DE" dirty="0" err="1"/>
              <a:t>ggü</a:t>
            </a:r>
            <a:r>
              <a:rPr lang="de-DE" dirty="0"/>
              <a:t>. reinen Präsenzveranstaltungen. </a:t>
            </a:r>
          </a:p>
          <a:p>
            <a:pPr>
              <a:buChar char="❖"/>
              <a:defRPr sz="2000"/>
            </a:pPr>
            <a:r>
              <a:rPr lang="de-DE" dirty="0"/>
              <a:t>Zwei Drittel der Studierenden glaubt daran, dass digitale Elemente in der Lehre unterschiedliche Lernniveaus bzw. Lernschwierigkeiten helfen können auszugleichen. </a:t>
            </a:r>
          </a:p>
          <a:p>
            <a:pPr>
              <a:buChar char="❖"/>
              <a:defRPr sz="2000"/>
            </a:pPr>
            <a:r>
              <a:rPr lang="de-DE" dirty="0"/>
              <a:t>Die Studierenden sehen durch digitale Elemente bessere Prüfungsvorbereitungsmöglichkeiten. </a:t>
            </a:r>
          </a:p>
          <a:p>
            <a:pPr>
              <a:buChar char="❖"/>
              <a:defRPr sz="2000"/>
            </a:pPr>
            <a:r>
              <a:rPr lang="de-DE" dirty="0"/>
              <a:t>Obwohl für die Studierenden das Interaktionsniveau durch den Einsatz digitaler Lehre sinkt - sind sowohl Lehrende als auch andere Studierende für sie gut zu erreichen. </a:t>
            </a:r>
          </a:p>
          <a:p>
            <a:pPr marL="0" indent="0">
              <a:buNone/>
              <a:defRPr sz="20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1128813"/>
      </p:ext>
    </p:extLst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Titel 1"/>
          <p:cNvSpPr txBox="1">
            <a:spLocks noGrp="1"/>
          </p:cNvSpPr>
          <p:nvPr>
            <p:ph type="title"/>
          </p:nvPr>
        </p:nvSpPr>
        <p:spPr>
          <a:xfrm>
            <a:off x="695323" y="323555"/>
            <a:ext cx="9720004" cy="1533382"/>
          </a:xfrm>
          <a:prstGeom prst="rect">
            <a:avLst/>
          </a:prstGeom>
        </p:spPr>
        <p:txBody>
          <a:bodyPr/>
          <a:lstStyle/>
          <a:p>
            <a:pPr>
              <a:defRPr sz="3200" u="sng"/>
            </a:pPr>
            <a:r>
              <a:rPr dirty="0" err="1"/>
              <a:t>Abschließende</a:t>
            </a:r>
            <a:r>
              <a:rPr dirty="0"/>
              <a:t> </a:t>
            </a:r>
            <a:r>
              <a:rPr dirty="0" err="1"/>
              <a:t>Bewertung</a:t>
            </a:r>
            <a:r>
              <a:rPr dirty="0"/>
              <a:t> des </a:t>
            </a:r>
            <a:r>
              <a:rPr dirty="0" err="1"/>
              <a:t>Sommersemesters</a:t>
            </a:r>
            <a:r>
              <a:rPr dirty="0"/>
              <a:t> 2020 </a:t>
            </a:r>
            <a:br>
              <a:rPr dirty="0"/>
            </a:br>
            <a:r>
              <a:rPr dirty="0" err="1"/>
              <a:t>aus</a:t>
            </a:r>
            <a:r>
              <a:rPr dirty="0"/>
              <a:t> den </a:t>
            </a:r>
            <a:r>
              <a:rPr dirty="0" err="1"/>
              <a:t>Daten</a:t>
            </a:r>
            <a:r>
              <a:rPr dirty="0"/>
              <a:t> des </a:t>
            </a:r>
            <a:r>
              <a:rPr lang="de-DE" dirty="0"/>
              <a:t>Studierenden</a:t>
            </a:r>
            <a:r>
              <a:rPr dirty="0"/>
              <a:t>-Barometers </a:t>
            </a:r>
            <a:br>
              <a:rPr dirty="0"/>
            </a:br>
            <a:r>
              <a:rPr sz="2400" b="1" u="none" dirty="0">
                <a:latin typeface="+mn-lt"/>
                <a:ea typeface="+mn-ea"/>
                <a:cs typeface="+mn-cs"/>
                <a:sym typeface="Helvetica"/>
              </a:rPr>
              <a:t>Negative </a:t>
            </a:r>
            <a:r>
              <a:rPr sz="2400" b="1" u="none" dirty="0" err="1">
                <a:latin typeface="+mn-lt"/>
                <a:ea typeface="+mn-ea"/>
                <a:cs typeface="+mn-cs"/>
                <a:sym typeface="Helvetica"/>
              </a:rPr>
              <a:t>Tendenzen</a:t>
            </a:r>
            <a:endParaRPr sz="2400" b="1" u="none" dirty="0"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05" name="Textplatzhalter 2"/>
          <p:cNvSpPr txBox="1">
            <a:spLocks noGrp="1"/>
          </p:cNvSpPr>
          <p:nvPr>
            <p:ph type="body" idx="1"/>
          </p:nvPr>
        </p:nvSpPr>
        <p:spPr>
          <a:xfrm>
            <a:off x="695324" y="1997997"/>
            <a:ext cx="9720003" cy="4860004"/>
          </a:xfrm>
          <a:prstGeom prst="rect">
            <a:avLst/>
          </a:prstGeom>
        </p:spPr>
        <p:txBody>
          <a:bodyPr/>
          <a:lstStyle/>
          <a:p>
            <a:pPr>
              <a:buChar char="❖"/>
              <a:defRPr sz="2000"/>
            </a:pPr>
            <a:r>
              <a:rPr lang="de-DE" dirty="0"/>
              <a:t>Für mehr als die Hälfte der Studierenden ist das Studium in diesem </a:t>
            </a:r>
            <a:r>
              <a:rPr lang="de-DE" dirty="0" err="1"/>
              <a:t>SoSe</a:t>
            </a:r>
            <a:r>
              <a:rPr lang="de-DE" dirty="0"/>
              <a:t> anstrengender gewesen und ca. 40 % fühlen sich davon überfordert. </a:t>
            </a:r>
          </a:p>
          <a:p>
            <a:pPr>
              <a:buChar char="❖"/>
              <a:defRPr sz="2000"/>
            </a:pPr>
            <a:r>
              <a:rPr lang="de-DE" dirty="0"/>
              <a:t>Eine Mehrheit sieht keine Steigerung des Studienerfolges durch digitales Lernen. </a:t>
            </a:r>
          </a:p>
          <a:p>
            <a:pPr>
              <a:buChar char="❖"/>
              <a:defRPr sz="2000"/>
            </a:pPr>
            <a:r>
              <a:rPr lang="de-DE" dirty="0"/>
              <a:t>Ebenso sieht eine deutliche Mehrheit eine Abnahme der Kommunikation auf dem digitalen Weg. </a:t>
            </a:r>
          </a:p>
          <a:p>
            <a:pPr>
              <a:buChar char="❖"/>
              <a:defRPr sz="2000"/>
            </a:pPr>
            <a:r>
              <a:rPr lang="de-DE" dirty="0"/>
              <a:t>Eine deutliche Mehrheit von knapp 70 % sieht generell die Arbeitsbelastung steigen durch die digitale Lehre. </a:t>
            </a:r>
          </a:p>
          <a:p>
            <a:pPr>
              <a:buChar char="❖"/>
              <a:defRPr sz="2000"/>
            </a:pPr>
            <a:r>
              <a:rPr lang="de-DE" dirty="0"/>
              <a:t>In etwa 40 % der Studierenden beurteilt ihre Arbeitsproduktiv im Homeoffice als niedriger. Dieser Anteil steigt für Studierende mit Kind deutlich an. </a:t>
            </a:r>
          </a:p>
          <a:p>
            <a:pPr>
              <a:buChar char="❖"/>
              <a:defRPr sz="2000"/>
            </a:pPr>
            <a:r>
              <a:rPr lang="de-DE" dirty="0"/>
              <a:t>Studierenden schein indifferent bzgl. </a:t>
            </a:r>
            <a:r>
              <a:rPr lang="de-DE"/>
              <a:t>der </a:t>
            </a:r>
            <a:r>
              <a:rPr lang="de-DE" dirty="0"/>
              <a:t>Beurteilung über die Zufriedenheit mit dem Homeoffice zu sein. Studierende mit Kind beurteilen es deutlich negativ. </a:t>
            </a:r>
          </a:p>
          <a:p>
            <a:pPr>
              <a:buChar char="❖"/>
              <a:defRPr sz="2000"/>
            </a:pPr>
            <a:r>
              <a:rPr lang="de-DE" dirty="0"/>
              <a:t>Mehr als die Hälfte der Studierenden fühlt sich emotional erschöpft und ausgelaugt. </a:t>
            </a: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>
            <a:lvl1pPr defTabSz="457200">
              <a:lnSpc>
                <a:spcPts val="4000"/>
              </a:lnSpc>
              <a:spcBef>
                <a:spcPts val="1200"/>
              </a:spcBef>
            </a:lvl1pPr>
          </a:lstStyle>
          <a:p>
            <a:r>
              <a:rPr dirty="0" err="1"/>
              <a:t>Haben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SoSe</a:t>
            </a:r>
            <a:r>
              <a:rPr dirty="0"/>
              <a:t> 2020 </a:t>
            </a:r>
            <a:r>
              <a:rPr dirty="0" err="1"/>
              <a:t>alle</a:t>
            </a:r>
            <a:r>
              <a:rPr dirty="0"/>
              <a:t> </a:t>
            </a:r>
            <a:r>
              <a:rPr dirty="0" err="1"/>
              <a:t>Ihre</a:t>
            </a:r>
            <a:r>
              <a:rPr dirty="0"/>
              <a:t> </a:t>
            </a:r>
            <a:r>
              <a:rPr dirty="0" err="1"/>
              <a:t>Lehrveranstaltungen</a:t>
            </a:r>
            <a:r>
              <a:rPr dirty="0"/>
              <a:t> digital </a:t>
            </a:r>
            <a:r>
              <a:rPr dirty="0" err="1"/>
              <a:t>stattgefunden</a:t>
            </a:r>
            <a:r>
              <a:rPr dirty="0"/>
              <a:t>?                                      </a:t>
            </a:r>
            <a:r>
              <a:rPr sz="1800" dirty="0"/>
              <a:t>(n=3164</a:t>
            </a:r>
            <a:r>
              <a:rPr dirty="0"/>
              <a:t>)</a:t>
            </a:r>
          </a:p>
        </p:txBody>
      </p:sp>
      <p:sp>
        <p:nvSpPr>
          <p:cNvPr id="767" name="1. Organisation der Lehrveranstaltungen im Online-Semester 2020"/>
          <p:cNvSpPr txBox="1"/>
          <p:nvPr/>
        </p:nvSpPr>
        <p:spPr>
          <a:xfrm>
            <a:off x="1067220" y="398781"/>
            <a:ext cx="919455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</p:txBody>
      </p:sp>
      <p:graphicFrame>
        <p:nvGraphicFramePr>
          <p:cNvPr id="768" name="2D-Kreisdiagramm"/>
          <p:cNvGraphicFramePr/>
          <p:nvPr/>
        </p:nvGraphicFramePr>
        <p:xfrm>
          <a:off x="1100640" y="1802889"/>
          <a:ext cx="11133049" cy="4563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Realisieren Sie in diesem SoSe 2020 alle Lehrveranstaltungen digital?                                               (n=657)"/>
          <p:cNvSpPr txBox="1">
            <a:spLocks noGrp="1"/>
          </p:cNvSpPr>
          <p:nvPr>
            <p:ph type="title"/>
          </p:nvPr>
        </p:nvSpPr>
        <p:spPr>
          <a:xfrm>
            <a:off x="225425" y="1145956"/>
            <a:ext cx="11741150" cy="5450028"/>
          </a:xfrm>
          <a:prstGeom prst="rect">
            <a:avLst/>
          </a:prstGeom>
        </p:spPr>
        <p:txBody>
          <a:bodyPr anchor="t"/>
          <a:lstStyle>
            <a:lvl1pPr defTabSz="457200">
              <a:lnSpc>
                <a:spcPts val="4000"/>
              </a:lnSpc>
              <a:spcBef>
                <a:spcPts val="1200"/>
              </a:spcBef>
            </a:lvl1pPr>
          </a:lstStyle>
          <a:p>
            <a:r>
              <a:rPr dirty="0"/>
              <a:t>An </a:t>
            </a: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vielen</a:t>
            </a:r>
            <a:r>
              <a:rPr dirty="0"/>
              <a:t> Online-</a:t>
            </a:r>
            <a:r>
              <a:rPr dirty="0" err="1"/>
              <a:t>Lehrveranstaltungen</a:t>
            </a:r>
            <a:r>
              <a:rPr dirty="0"/>
              <a:t> </a:t>
            </a:r>
            <a:r>
              <a:rPr dirty="0" err="1"/>
              <a:t>nehmen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in </a:t>
            </a:r>
            <a:r>
              <a:rPr dirty="0" err="1"/>
              <a:t>diesem</a:t>
            </a:r>
            <a:r>
              <a:rPr dirty="0"/>
              <a:t> </a:t>
            </a:r>
            <a:r>
              <a:rPr dirty="0" err="1"/>
              <a:t>Sommersemester</a:t>
            </a:r>
            <a:r>
              <a:rPr dirty="0"/>
              <a:t> </a:t>
            </a:r>
            <a:r>
              <a:rPr dirty="0" err="1"/>
              <a:t>teil</a:t>
            </a:r>
            <a:r>
              <a:rPr dirty="0"/>
              <a:t>?            </a:t>
            </a:r>
            <a:r>
              <a:rPr sz="1800" dirty="0"/>
              <a:t>(n=3196</a:t>
            </a:r>
            <a:r>
              <a:rPr dirty="0"/>
              <a:t>)</a:t>
            </a:r>
          </a:p>
        </p:txBody>
      </p:sp>
      <p:sp>
        <p:nvSpPr>
          <p:cNvPr id="771" name="1. Organisation der Lehrveranstaltungen im Online-Semester 2020"/>
          <p:cNvSpPr txBox="1"/>
          <p:nvPr/>
        </p:nvSpPr>
        <p:spPr>
          <a:xfrm>
            <a:off x="1067220" y="398781"/>
            <a:ext cx="919455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r>
              <a:t>1. Organisation der Lehrveranstaltungen im Online-Sommer-Semester 2020</a:t>
            </a:r>
          </a:p>
        </p:txBody>
      </p:sp>
      <p:graphicFrame>
        <p:nvGraphicFramePr>
          <p:cNvPr id="772" name="2D-Balkendiagramm"/>
          <p:cNvGraphicFramePr/>
          <p:nvPr/>
        </p:nvGraphicFramePr>
        <p:xfrm>
          <a:off x="268767" y="1626592"/>
          <a:ext cx="10670004" cy="477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LU_Design_2020_V1">
  <a:themeElements>
    <a:clrScheme name="MLU_Design_2020_V1">
      <a:dk1>
        <a:srgbClr val="000000"/>
      </a:dk1>
      <a:lt1>
        <a:srgbClr val="F5F5F5"/>
      </a:lt1>
      <a:dk2>
        <a:srgbClr val="A7A7A7"/>
      </a:dk2>
      <a:lt2>
        <a:srgbClr val="535353"/>
      </a:lt2>
      <a:accent1>
        <a:srgbClr val="BB2B16"/>
      </a:accent1>
      <a:accent2>
        <a:srgbClr val="AA263C"/>
      </a:accent2>
      <a:accent3>
        <a:srgbClr val="993C8C"/>
      </a:accent3>
      <a:accent4>
        <a:srgbClr val="2D7AAB"/>
      </a:accent4>
      <a:accent5>
        <a:srgbClr val="368429"/>
      </a:accent5>
      <a:accent6>
        <a:srgbClr val="FFC000"/>
      </a:accent6>
      <a:hlink>
        <a:srgbClr val="0000FF"/>
      </a:hlink>
      <a:folHlink>
        <a:srgbClr val="FF00FF"/>
      </a:folHlink>
    </a:clrScheme>
    <a:fontScheme name="MLU_Design_2020_V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LU_Design_2020_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5F5F5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LU_Design_2020_V1">
  <a:themeElements>
    <a:clrScheme name="MLU_Design_2020_V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2B16"/>
      </a:accent1>
      <a:accent2>
        <a:srgbClr val="AA263C"/>
      </a:accent2>
      <a:accent3>
        <a:srgbClr val="993C8C"/>
      </a:accent3>
      <a:accent4>
        <a:srgbClr val="2D7AAB"/>
      </a:accent4>
      <a:accent5>
        <a:srgbClr val="368429"/>
      </a:accent5>
      <a:accent6>
        <a:srgbClr val="FFC000"/>
      </a:accent6>
      <a:hlink>
        <a:srgbClr val="0000FF"/>
      </a:hlink>
      <a:folHlink>
        <a:srgbClr val="FF00FF"/>
      </a:folHlink>
    </a:clrScheme>
    <a:fontScheme name="MLU_Design_2020_V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LU_Design_2020_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5F5F5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Microsoft Office PowerPoint</Application>
  <PresentationFormat>Breitbild</PresentationFormat>
  <Paragraphs>300</Paragraphs>
  <Slides>74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74</vt:i4>
      </vt:variant>
    </vt:vector>
  </HeadingPairs>
  <TitlesOfParts>
    <vt:vector size="78" baseType="lpstr">
      <vt:lpstr>Calibri</vt:lpstr>
      <vt:lpstr>Calibri Light</vt:lpstr>
      <vt:lpstr>Helvetica</vt:lpstr>
      <vt:lpstr>MLU_Design_2020_V1</vt:lpstr>
      <vt:lpstr>Ergebnisse und Auswertung des   Studierendenbarometer 2020 </vt:lpstr>
      <vt:lpstr>Inhaltsverzeichnis </vt:lpstr>
      <vt:lpstr>Studierenden-Barometer  deskriptive  Auswertung</vt:lpstr>
      <vt:lpstr>                     (n=3194)</vt:lpstr>
      <vt:lpstr>Angaben in Prozent                                              (n=3185)</vt:lpstr>
      <vt:lpstr>                                                                                                                                                                         (n=3199)</vt:lpstr>
      <vt:lpstr>1. Organisation der Lehrveranstaltungen im Online-Semester 2020</vt:lpstr>
      <vt:lpstr>Haben im SoSe 2020 alle Ihre Lehrveranstaltungen digital stattgefunden?                                      (n=3164)</vt:lpstr>
      <vt:lpstr>An wie vielen Online-Lehrveranstaltungen nehmen Sie in diesem Sommersemester teil?            (n=3196)</vt:lpstr>
      <vt:lpstr>An wie vielen Präsenz-Lehrveranstaltungen nehmen Sie in diesem Sommersemester teil?          (n=590)</vt:lpstr>
      <vt:lpstr>Welche multimedialen Elemente wurden in Ihren Lehrveranstaltungen im Onlinesemester 2020 angewendet, welche eventuell schon davor und welche lohnen sich auch in Zukunft? Top 10 von 21                                                        (n=3206)</vt:lpstr>
      <vt:lpstr>Wie sind die (meisten) Veranstaltungsaufzeichnungen für Sie nutzbar?                                           (n=2012)</vt:lpstr>
      <vt:lpstr>In welchem Umfang nutzen Sie die bereitgestellten multimedialen Angebote :            (n=3169)</vt:lpstr>
      <vt:lpstr>An wie viel Lehrveranstaltungen, die Sie ursprünglich besuchen wollten, haben Sie letzlich, aus eigener Entscheidung, nicht teilgenommen und/oder sie auf die kommenden Semester verschoben?                                     (n=3188)                       (n=3188)</vt:lpstr>
      <vt:lpstr>Wie viele der Lehrveranstaltungen, an denen Sie teilnehmen wollten, fielen in diesem Semester au bzw. wurden von der/dem verantwortlichen Lehrenden verschoben?                                                           (n=1188)</vt:lpstr>
      <vt:lpstr>2. Organisation der Prüfungen im Online-Semester 2020</vt:lpstr>
      <vt:lpstr>Absolvieren Sie in diesem SoSe alle Prüfungen digital?                (n=3206)</vt:lpstr>
      <vt:lpstr>Wie viele digitale Prüfungen absolvieren Sie in diesem Semester?  (Angabe in Prozent)                                             (n=2557)</vt:lpstr>
      <vt:lpstr>3. Kompetenzen</vt:lpstr>
      <vt:lpstr>Wie schätzen Sie die Kompetenzen der Lehrenden bzgl. digitaler Lehre ein?                               (n=3166)</vt:lpstr>
      <vt:lpstr>1. Wie schätzen Sie Ihre persönlichen Kompetenzen für digitales Studieren ein? (Selbstorganisation,      motivation, Zeitmanagement, etc.) 2. Haben sich Ihre persönlichen Kompetenzen für digitales Studieren (Selbstorganisation, - motivation,      Zeitmanagement, etc.) im Laufe des SoSe2020 verbessert?                             (1. n=3182;     2. n=3175)</vt:lpstr>
      <vt:lpstr>1. Wie schätzen Sie Ihre technischen Kompetenzen für digitales Studieren ein?  2. Haben sich Ihre technischen Kompetenzen für digitales Studieren im Laufe des SoSe2020 verbessert?                              (1. n= 3175;     2. n=3163)</vt:lpstr>
      <vt:lpstr>4. Technik</vt:lpstr>
      <vt:lpstr>1. Für ein digitales Studium steht mir die notwendige Technik (Hardware) zur Verfügung.  2. Für ein digitales Studium steht mir die notwendige Software zur Verfügung.                              (1. n=3174;     2. n=3170)</vt:lpstr>
      <vt:lpstr>        </vt:lpstr>
      <vt:lpstr>5. Kommunikation</vt:lpstr>
      <vt:lpstr>Ich fühle mich über die Möglichkeiten von E-Learning/multimedial gestützter Lehre ausreichend informiert.                             (n=3178)</vt:lpstr>
      <vt:lpstr>Die Kommunikation mit den Lehrenden läuft reibungslos.                             (n=2971)</vt:lpstr>
      <vt:lpstr>Ich fühle mich in der Kommunikation mit den Lehrenden inhaltlich (bei Anregungen, Kritik, etc.) erstgenommen.                              (n=2751)</vt:lpstr>
      <vt:lpstr>Ich fühle/fühlte mich bezüglich der bestehenden Möglichkeiten und Einschränkungen in Studium und Lehre im SoSe 2020 (Prüfungen, Praktika, etc.) ausreichend informiert.                              (n=3158)</vt:lpstr>
      <vt:lpstr>6. Unterstützung</vt:lpstr>
      <vt:lpstr>Haben Sie eine oder mehrere Gesundheitliche Beeinträchtigung(en), die sich grundsätzlich erschwerend auf Ihr Studium auswirken?                              (n=3151)</vt:lpstr>
      <vt:lpstr>Bitte geben Sie die Gesundheitliche(n) Beeinträchtigung(en) an, die sich grundsätzlich erschwerend auf Ihr Studium auswirken. (Mehrfachnennungen möglich)                          (n=422)</vt:lpstr>
      <vt:lpstr>Bitte geben Sie für jede der folgenden Aussagen an, inwieweit diese im Vergleich des SoSe 2020 mit vorherigen Semestern auf Sie zutrifft.                          (n=422;  n=415)</vt:lpstr>
      <vt:lpstr>Welche Maßnahmen, Angebote oder Lösungen ermöglichen es Ihnen/ würden es Ihnen ermöglichen, ohne beeinträchtigungsbedingte Schwierigkeiten zu studieren? (Mehrfachantwort möglich)                          (n=422)</vt:lpstr>
      <vt:lpstr>7. Bewertung </vt:lpstr>
      <vt:lpstr>Wie hat, alles in allem betrachtet, die kurzfristige Umstellung des Lehrangebotes auf die digitale/ bzw. alternative Lehre in diesem Semester funktioniert?                              (n=3165)</vt:lpstr>
      <vt:lpstr>Die technische Infrastruktur der MLU, als Voraussetzung für E-Learning, ist ausreichend.                              (n=2768)</vt:lpstr>
      <vt:lpstr>Wie hat, alles in allem betrachtet, die Umstellung auf digitale/ bzw. alternative Prüfungen in diesem Semester funktioniert?                                (n=3060)</vt:lpstr>
      <vt:lpstr>Alles in allem, fanden die digitalen Lehrveranstaltungen zeitlich so wie im Semesterablaufplan vorgesehen statt?                            (n=3155)</vt:lpstr>
      <vt:lpstr>Das Studium im SoSe2020 ist für mich ...                             (n=3154)</vt:lpstr>
      <vt:lpstr>Das Studium im SoSe2020 ist für mich ...                             (n=3151)</vt:lpstr>
      <vt:lpstr>Zeiten/Fristen zur Bewältigung von Aufgaben/ zum Aufarbeiten von Lehr-/Lerninhalten waren im SoSe2020                               (n=3122)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Bei welchen Lehr-/Lernsituationen hat sich die Umstellung auf die Online-Lehre in diesem Semester als besonders herausfordernd bzw. problematisch erwiesen? (Mehrfachantworten möglich)                           (n=3206)</vt:lpstr>
      <vt:lpstr>8. Vereinbarkeit mit Familie</vt:lpstr>
      <vt:lpstr>Haben Sie Kinder?                       (n=3116)                         </vt:lpstr>
      <vt:lpstr>PowerPoint-Präsentation</vt:lpstr>
      <vt:lpstr>9. Homeoffice und Wohnraumarbeit</vt:lpstr>
      <vt:lpstr>Wie oft waren Sie im SoSe 2020 in Halle?                           (n=3164)</vt:lpstr>
      <vt:lpstr>Hat es zu Problemen geführt, dass Sie nicht in Halle waren?              (n=1112)                         </vt:lpstr>
      <vt:lpstr>Wie bewerten Sie die Internetverbindung an Ihrem (Heim)arbeitsplatz?                              (n=3153)</vt:lpstr>
      <vt:lpstr>PowerPoint-Präsentation</vt:lpstr>
      <vt:lpstr>PowerPoint-Präsentation</vt:lpstr>
      <vt:lpstr>PowerPoint-Präsentation</vt:lpstr>
      <vt:lpstr>PowerPoint-Präsentation</vt:lpstr>
      <vt:lpstr>1. Wie schätzen Sie Ihre Produktivität daheim im Vergleich zum CampusStudium ein? 2. Wie schätzen Sie Ihre Arbeitsproduktivität zuhause mit Kindern ein?                 (1.n=3163;  2.n=145)</vt:lpstr>
      <vt:lpstr>1. Wie zufrieden sind Sie insgesamt mit dem Studium im Homeoffice? 2. Wie zufrieden sind Sie insgesamt mit dem Studium im Homeoffice (mit Kindern in der Wohnung)?                 (1.n=3164;  2.n=145)</vt:lpstr>
      <vt:lpstr>10. Belastung durch  die Sondersituation im SoSe 2020</vt:lpstr>
      <vt:lpstr>Verglichen mit den vergebenen Leistungspunkten, ist Ihr tatsächlicher Arbeitsaufwand in diesem Semester (1LP = 30 Stunden Arbeitsaufwand)…                (n=3135)</vt:lpstr>
      <vt:lpstr>Wie viel Zeit (in Stunden) wenden Sie in diesem Semester wöchentlich für Ihr Studium auf?                           (n=3150)</vt:lpstr>
      <vt:lpstr>Bitte geben Sie für jede der folgenden Aussagen an, inwieweit diese im Vergleich des SoSe2020 mit vorherigen Semestern auf Sie zutrifft. Wie häufig..           </vt:lpstr>
      <vt:lpstr>Bitte geben Sie für jede der folgenden Aussagen an, inwieweit diese im Vergleich des SoSe2020 mit vorherigen Semestern auf Sie zutrifft. Wie häufig..           </vt:lpstr>
      <vt:lpstr>Bitte geben Sie für jede der folgenden Aussagen an, inwieweit diese im Vergleich des SoSe2020 mit vorherigen Semestern auf Sie zutrifft. Wie häufig..           </vt:lpstr>
      <vt:lpstr>Welche Sorgen bereitet Ihnen die Situation im SoSe2020 in Hinblick auf Ihr weiteres Studium? (Mehrfachnennungen möglich)                           (n=3206)</vt:lpstr>
      <vt:lpstr>11. Ausblick und Vorbereitung auf kommende Semester </vt:lpstr>
      <vt:lpstr>Welche multimedialen Elemente wurden in Ihren Lehrveranstaltungen im Onlinesemester 2020 angewendet, welche eventuell schon davor und welche lohnen sich auch in Zukunft? Top 10 von 21                                (n=3206)</vt:lpstr>
      <vt:lpstr>Abschließende Bewertung des Sommersemesters 2020  aus den Daten des Studierenden-Barometers  Positive Tendenzen</vt:lpstr>
      <vt:lpstr>Abschließende Bewertung des Sommersemesters 2020  aus den Daten des Studierenden-Barometers  Positive Tendenzen</vt:lpstr>
      <vt:lpstr>Abschließende Bewertung des Sommersemesters 2020  aus den Daten des Studierenden-Barometers  Negative Tendenzen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Ergebnisse und Auswertung des   Studierendenbarometer 2020</dc:title>
  <dc:creator>Friederike Jeschke-Stolzenberg</dc:creator>
  <cp:lastModifiedBy>Friederike Jeschke-Stolzenberg</cp:lastModifiedBy>
  <cp:revision>28</cp:revision>
  <dcterms:modified xsi:type="dcterms:W3CDTF">2020-09-04T13:21:43Z</dcterms:modified>
</cp:coreProperties>
</file>